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0"/>
  </p:handoutMasterIdLst>
  <p:sldIdLst>
    <p:sldId id="257" r:id="rId2"/>
    <p:sldId id="260" r:id="rId3"/>
    <p:sldId id="290" r:id="rId4"/>
    <p:sldId id="300" r:id="rId5"/>
    <p:sldId id="301" r:id="rId6"/>
    <p:sldId id="276" r:id="rId7"/>
    <p:sldId id="302" r:id="rId8"/>
    <p:sldId id="259" r:id="rId9"/>
    <p:sldId id="278" r:id="rId10"/>
    <p:sldId id="269" r:id="rId11"/>
    <p:sldId id="299" r:id="rId12"/>
    <p:sldId id="304" r:id="rId13"/>
    <p:sldId id="308" r:id="rId14"/>
    <p:sldId id="309" r:id="rId15"/>
    <p:sldId id="305" r:id="rId16"/>
    <p:sldId id="306" r:id="rId17"/>
    <p:sldId id="310" r:id="rId18"/>
    <p:sldId id="307" r:id="rId19"/>
    <p:sldId id="264" r:id="rId20"/>
    <p:sldId id="311" r:id="rId21"/>
    <p:sldId id="313" r:id="rId22"/>
    <p:sldId id="314" r:id="rId23"/>
    <p:sldId id="315" r:id="rId24"/>
    <p:sldId id="316" r:id="rId25"/>
    <p:sldId id="317" r:id="rId26"/>
    <p:sldId id="318" r:id="rId27"/>
    <p:sldId id="268" r:id="rId28"/>
    <p:sldId id="319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AE7"/>
    <a:srgbClr val="D1CCC5"/>
    <a:srgbClr val="B2AA9F"/>
    <a:srgbClr val="A2978D"/>
    <a:srgbClr val="D7DBDC"/>
    <a:srgbClr val="91BAD0"/>
    <a:srgbClr val="6C9CC2"/>
    <a:srgbClr val="C6BBCA"/>
    <a:srgbClr val="7593B9"/>
    <a:srgbClr val="F5D8D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114" y="117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1" d="100"/>
          <a:sy n="101" d="100"/>
        </p:scale>
        <p:origin x="176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1DB7469-9595-0CD3-46C1-4CB3A11201F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7CC73B-14B8-9201-45A8-1CE0296837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F9D1CE-290E-4F8A-8427-1AC10D82D44B}" type="datetimeFigureOut">
              <a:rPr lang="ko-KR" altLang="en-US" smtClean="0"/>
              <a:t>2024-04-19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2731D1A-F0BA-BB78-9365-D9E7F9D259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D1312B-BFCB-3F75-BF33-7C11D2195FB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AC7F1-52AC-44D0-B98B-7F624639E9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0223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1103A-7397-009C-DD5F-754361CB9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20FB2F-5154-484C-FC73-B7BBB88A8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8877A-2951-2459-7987-380456120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7D1883-F8E5-2F3F-C599-6240F8387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D23E0-D721-7323-D71E-44D94C3A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149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456F2-119A-494E-63F4-8E49B516E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68A0B4-4FE3-A4CD-A9D4-77A823534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3DDC89-B861-6692-9208-D4592B342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7F4A45-2291-C8EF-B19A-253B68786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09E998-CCE6-8F1C-B8F0-6EEB7B0E7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8FC3D4-2A4B-82F3-3D82-C97C3E736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056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0569B-273F-CFC3-E056-C5248962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E7BBF8-2B09-33FB-B05D-8DBC36DA4E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7B9767-B890-6D38-1CFA-6EBAD1DE2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3B00C5-23E7-605E-2F37-65226F286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3BF979-D39C-67DC-2B99-A3E90ED5A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256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3032E4-D1DF-8A15-6FAC-C9A61A493E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60BFE6-7C59-92B7-FF9A-B9B28777D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F91D2-6E29-697C-F9FF-694B432AD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081BD2-465B-68EA-2924-5554CF0DD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E87B9-91DD-75B8-1EF6-2FF113287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53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C5665A-4322-36A8-5811-3C193458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8D1DD-4390-964F-34DF-2DB71D373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12E807-FD77-B12E-74A5-7E840CC1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AC5B82-0135-5247-263A-23FE3336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D40D6F-B926-AED6-1EC7-2EEE56148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871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FE2DA-528A-0D64-81A7-2E524222F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0321BA-2D83-A110-BB39-F0A139D03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C3D8C0-CE7E-A5B1-43DB-E50851FC8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821D15-009E-A9E2-53B6-79F1140CE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3C38E3-F122-973F-5545-BC1B1772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102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FABA6-42F2-C937-D62A-77D8BE96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D1AB73-E6B8-C378-B41F-5755AE95F0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7A754F-F371-095B-E607-2C877861D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2A1F9A-E063-386C-BE15-2B18785ED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D5D7AA-9577-AEBC-1DBE-74A1103DD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19AF0F-C251-A4B3-7CD7-990D0B1FA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828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16B501-E00B-291A-8B84-D1FA8B408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146715-B2E4-96BF-7669-983F58F5F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6D76B2-41AE-2794-5CA2-480BEC521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14CF1D-1A6E-EF99-F7E6-DABAC33B5F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BEB468-26FA-A980-BF7D-F0B0F31557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28DE0C-BEC9-B305-9D44-0FA299498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EE0E16-BDC1-B203-F6AC-DF7EFC42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C40DDC-29B0-357F-11AB-00BDBF03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86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C52CD-BE2D-9C79-256A-8403A0B73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8A864A-BA24-9EC8-82AE-D2AA9BE7E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2FE2A7-9E89-C8F1-02A0-1D22B94F7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2FEC4C-CF4C-48FC-9708-DE4A679D5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714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53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81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22ED2-9E4B-6CF9-27F4-542A7B0DA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CEA536-C101-10F2-AAA2-8655E666C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E2EA8F-74CC-8E7D-B11D-55D25CB50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312E5E-87F3-A546-C46E-F618D05F1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0420B9-CA0F-EA3D-0764-B82DB597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5EFBAF-4893-3D99-8763-3BA21EB79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369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AF7759-6F6C-C594-5A80-FE323A42A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064223-0AE9-4CEB-02AC-8EEAE2A15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412F4D-662B-865D-90ED-1160E3FCD6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B1663-7C2A-42E9-8AF3-A2BF2206EF26}" type="datetimeFigureOut">
              <a:rPr lang="ko-KR" altLang="en-US" smtClean="0"/>
              <a:t>2024-04-19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A83461-97E4-F9C7-509F-5FC359F86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A9DD75-A437-4112-42DC-768E5A1A4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36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341265" y="497305"/>
            <a:ext cx="615578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chemeClr val="bg1"/>
                </a:solidFill>
              </a:rPr>
              <a:t>Drowning</a:t>
            </a:r>
            <a:endParaRPr lang="ko-KR" altLang="en-US" sz="115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02BC793-73F1-2932-B713-300662F17B16}"/>
              </a:ext>
            </a:extLst>
          </p:cNvPr>
          <p:cNvSpPr txBox="1"/>
          <p:nvPr/>
        </p:nvSpPr>
        <p:spPr>
          <a:xfrm>
            <a:off x="1738362" y="1570173"/>
            <a:ext cx="367280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chemeClr val="bg1"/>
                </a:solidFill>
              </a:rPr>
              <a:t>brush</a:t>
            </a:r>
            <a:endParaRPr lang="ko-KR" altLang="en-US" sz="115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2BC793-73F1-2932-B713-300662F17B16}"/>
              </a:ext>
            </a:extLst>
          </p:cNvPr>
          <p:cNvSpPr txBox="1"/>
          <p:nvPr/>
        </p:nvSpPr>
        <p:spPr>
          <a:xfrm>
            <a:off x="7164437" y="5429671"/>
            <a:ext cx="47916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 err="1">
                <a:solidFill>
                  <a:schemeClr val="bg1"/>
                </a:solidFill>
              </a:rPr>
              <a:t>지능실감미디어</a:t>
            </a:r>
            <a:r>
              <a:rPr lang="ko-KR" altLang="en-US" sz="3200" b="1" dirty="0">
                <a:solidFill>
                  <a:schemeClr val="bg1"/>
                </a:solidFill>
              </a:rPr>
              <a:t> 융합전공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185478 </a:t>
            </a:r>
            <a:r>
              <a:rPr lang="ko-KR" altLang="en-US" sz="3200" b="1" dirty="0">
                <a:solidFill>
                  <a:schemeClr val="bg1"/>
                </a:solidFill>
              </a:rPr>
              <a:t>김동민</a:t>
            </a:r>
          </a:p>
        </p:txBody>
      </p:sp>
    </p:spTree>
    <p:extLst>
      <p:ext uri="{BB962C8B-B14F-4D97-AF65-F5344CB8AC3E}">
        <p14:creationId xmlns:p14="http://schemas.microsoft.com/office/powerpoint/2010/main" val="1635274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F41929-AC7D-9A80-A6A7-73B342B04613}"/>
              </a:ext>
            </a:extLst>
          </p:cNvPr>
          <p:cNvSpPr txBox="1"/>
          <p:nvPr/>
        </p:nvSpPr>
        <p:spPr>
          <a:xfrm>
            <a:off x="2982176" y="240141"/>
            <a:ext cx="62276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</a:rPr>
              <a:t>{                    }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09D60E-C186-B46A-3659-7D8F2CABAC13}"/>
              </a:ext>
            </a:extLst>
          </p:cNvPr>
          <p:cNvSpPr txBox="1"/>
          <p:nvPr/>
        </p:nvSpPr>
        <p:spPr>
          <a:xfrm>
            <a:off x="1624992" y="708660"/>
            <a:ext cx="8650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pc="-300" dirty="0">
                <a:solidFill>
                  <a:schemeClr val="bg1"/>
                </a:solidFill>
              </a:rPr>
              <a:t>이미지   소스  조율  단계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D0F26-6232-F737-9E47-1497E73A5F54}"/>
              </a:ext>
            </a:extLst>
          </p:cNvPr>
          <p:cNvSpPr txBox="1"/>
          <p:nvPr/>
        </p:nvSpPr>
        <p:spPr>
          <a:xfrm flipH="1">
            <a:off x="1377731" y="5574495"/>
            <a:ext cx="17050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Bing image creator </a:t>
            </a:r>
            <a:r>
              <a:rPr lang="ko-KR" altLang="en-US" sz="1600" dirty="0">
                <a:solidFill>
                  <a:schemeClr val="bg1"/>
                </a:solidFill>
              </a:rPr>
              <a:t>활용 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파도 생성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7494E7-237E-B4FA-8294-E4ADA74B15FF}"/>
              </a:ext>
            </a:extLst>
          </p:cNvPr>
          <p:cNvSpPr txBox="1"/>
          <p:nvPr/>
        </p:nvSpPr>
        <p:spPr>
          <a:xfrm flipH="1">
            <a:off x="5243485" y="5574495"/>
            <a:ext cx="1705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포토샵 활용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흰색 모래  생성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AFF06F-8A6C-ED1C-7D47-A857BEEE59FE}"/>
              </a:ext>
            </a:extLst>
          </p:cNvPr>
          <p:cNvSpPr txBox="1"/>
          <p:nvPr/>
        </p:nvSpPr>
        <p:spPr>
          <a:xfrm flipH="1">
            <a:off x="9109239" y="5574495"/>
            <a:ext cx="1705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포토샵 활용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높은 파도 생성 </a:t>
            </a:r>
          </a:p>
        </p:txBody>
      </p:sp>
      <p:pic>
        <p:nvPicPr>
          <p:cNvPr id="12" name="그림 11" descr="달, 자연, 하늘, 물이(가) 표시된 사진&#10;&#10;자동 생성된 설명">
            <a:extLst>
              <a:ext uri="{FF2B5EF4-FFF2-40B4-BE49-F238E27FC236}">
                <a16:creationId xmlns:a16="http://schemas.microsoft.com/office/drawing/2014/main" id="{562C9F0C-6BA5-1EC3-BACE-A61BAEB15E7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68" y="2155210"/>
            <a:ext cx="2505886" cy="2937510"/>
          </a:xfrm>
          <a:prstGeom prst="rect">
            <a:avLst/>
          </a:prstGeom>
        </p:spPr>
      </p:pic>
      <p:pic>
        <p:nvPicPr>
          <p:cNvPr id="14" name="그림 13" descr="텍스트, 달, 스크린샷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E6E74D7-21A7-CCD7-9C86-63E9E3E315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751" y="2331988"/>
            <a:ext cx="4857750" cy="258395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6F3EC48-D1DA-40DD-4D07-B1DFF9CB3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9204" y="2166241"/>
            <a:ext cx="2925928" cy="292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4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40B6DC8E-3AC8-7173-EA5D-C240C47FCBB0}"/>
              </a:ext>
            </a:extLst>
          </p:cNvPr>
          <p:cNvSpPr/>
          <p:nvPr/>
        </p:nvSpPr>
        <p:spPr>
          <a:xfrm>
            <a:off x="5476374" y="71252"/>
            <a:ext cx="6235566" cy="678674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처음에 캔버스를 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20000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픽셀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x 20000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픽셀로 만들어 시스템 오류가 자꾸 발생했습니다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. 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포스터를 만든다면 사이즈를 크게 만들어 바다를 강조하고 싶었기 때문에 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4096x4096</a:t>
            </a:r>
            <a:r>
              <a:rPr lang="ko-KR" altLang="en-US" sz="2000" dirty="0">
                <a:latin typeface="+mn-ea"/>
                <a:cs typeface="Cavolini" panose="03000502040302020204" pitchFamily="66" charset="0"/>
              </a:rPr>
              <a:t> 캔버스에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 제작했습니다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 </a:t>
            </a:r>
            <a:r>
              <a:rPr lang="en-US" altLang="ko-KR" sz="2000" dirty="0">
                <a:latin typeface="+mn-ea"/>
                <a:cs typeface="Cavolini" panose="03000502040302020204" pitchFamily="66" charset="0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+mn-ea"/>
                <a:cs typeface="Cavolini" panose="03000502040302020204" pitchFamily="66" charset="0"/>
              </a:rPr>
              <a:t>Ai</a:t>
            </a:r>
            <a:r>
              <a:rPr lang="ko-KR" altLang="en-US" sz="2000" dirty="0">
                <a:latin typeface="+mn-ea"/>
                <a:cs typeface="Cavolini" panose="03000502040302020204" pitchFamily="66" charset="0"/>
              </a:rPr>
              <a:t> </a:t>
            </a:r>
            <a:r>
              <a:rPr lang="ko-KR" altLang="en-US" sz="2000" dirty="0" err="1">
                <a:latin typeface="+mn-ea"/>
                <a:cs typeface="Cavolini" panose="03000502040302020204" pitchFamily="66" charset="0"/>
              </a:rPr>
              <a:t>를</a:t>
            </a:r>
            <a:r>
              <a:rPr lang="ko-KR" altLang="en-US" sz="2000" dirty="0">
                <a:latin typeface="+mn-ea"/>
                <a:cs typeface="Cavolini" panose="03000502040302020204" pitchFamily="66" charset="0"/>
              </a:rPr>
              <a:t> 활용한 이미지들은</a:t>
            </a:r>
            <a:endParaRPr lang="en-US" altLang="ko-KR" sz="2000" dirty="0">
              <a:latin typeface="+mn-ea"/>
              <a:cs typeface="Cavolini" panose="03000502040302020204" pitchFamily="66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 포토샵 내에서 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color replacement tool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과 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brush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툴로 투명도를 조절하고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, blending 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모드를 비교하여 자연스러워 보이도록 합쳤습니다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2000" dirty="0">
              <a:solidFill>
                <a:schemeClr val="tx1"/>
              </a:solidFill>
              <a:latin typeface="+mn-ea"/>
              <a:cs typeface="Cavolini" panose="03000502040302020204" pitchFamily="66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붓을 든 어린 아이 뒷모습 또한 </a:t>
            </a:r>
            <a:r>
              <a:rPr lang="en-US" altLang="ko-KR" sz="2000" dirty="0" err="1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bing</a:t>
            </a:r>
            <a:r>
              <a:rPr lang="ko-KR" altLang="en-US" sz="2000" dirty="0">
                <a:latin typeface="+mn-ea"/>
                <a:cs typeface="Cavolini" panose="03000502040302020204" pitchFamily="66" charset="0"/>
              </a:rPr>
              <a:t>으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로 생성한 뒤에 </a:t>
            </a:r>
            <a:r>
              <a:rPr lang="ko-KR" altLang="en-US" sz="2000" dirty="0" err="1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업스케일링을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 했고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그 뒤에 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quick selection 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툴과 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refine brush 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툴을 이용해 배경을 제거해 주었습니다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ACDFB-BACF-994D-B91B-C5CEF05DDE0B}"/>
              </a:ext>
            </a:extLst>
          </p:cNvPr>
          <p:cNvSpPr txBox="1"/>
          <p:nvPr/>
        </p:nvSpPr>
        <p:spPr>
          <a:xfrm>
            <a:off x="84242" y="137160"/>
            <a:ext cx="2901756" cy="364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i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이미지 및 소스 조율 단계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1" name="그림 10" descr="텍스트, 스크린샷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D0C01EA9-3F33-9188-741D-195B0E3D7A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2" y="1958632"/>
            <a:ext cx="5329552" cy="294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113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40B6DC8E-3AC8-7173-EA5D-C240C47FCBB0}"/>
              </a:ext>
            </a:extLst>
          </p:cNvPr>
          <p:cNvSpPr/>
          <p:nvPr/>
        </p:nvSpPr>
        <p:spPr>
          <a:xfrm>
            <a:off x="5956434" y="1323975"/>
            <a:ext cx="6235566" cy="3203909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필터 갤러리 </a:t>
            </a:r>
            <a:r>
              <a:rPr lang="en-US" altLang="ko-KR" dirty="0"/>
              <a:t>dry brush </a:t>
            </a:r>
            <a:r>
              <a:rPr lang="ko-KR" altLang="en-US" dirty="0"/>
              <a:t>와 </a:t>
            </a:r>
            <a:r>
              <a:rPr lang="en-US" altLang="ko-KR" dirty="0" err="1"/>
              <a:t>ouput</a:t>
            </a:r>
            <a:r>
              <a:rPr lang="en-US" altLang="ko-KR" dirty="0"/>
              <a:t> </a:t>
            </a:r>
            <a:r>
              <a:rPr lang="ko-KR" altLang="en-US" dirty="0"/>
              <a:t>기능을 활용했습니다</a:t>
            </a:r>
            <a:r>
              <a:rPr lang="en-US" altLang="ko-KR" dirty="0"/>
              <a:t>.</a:t>
            </a:r>
          </a:p>
          <a:p>
            <a:pPr algn="ctr">
              <a:lnSpc>
                <a:spcPct val="150000"/>
              </a:lnSpc>
            </a:pP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종이 </a:t>
            </a:r>
            <a:r>
              <a:rPr lang="en-US" altLang="ko-KR" dirty="0"/>
              <a:t>texture</a:t>
            </a:r>
            <a:r>
              <a:rPr lang="ko-KR" altLang="en-US" dirty="0"/>
              <a:t>와 </a:t>
            </a:r>
            <a:r>
              <a:rPr lang="en-US" altLang="ko-KR" dirty="0"/>
              <a:t>blending mode</a:t>
            </a:r>
            <a:r>
              <a:rPr lang="ko-KR" altLang="en-US" dirty="0"/>
              <a:t>를 조절해 종이 질감을 표현했습니다</a:t>
            </a:r>
            <a:r>
              <a:rPr lang="en-US" altLang="ko-KR" dirty="0"/>
              <a:t>.</a:t>
            </a:r>
          </a:p>
          <a:p>
            <a:pPr algn="ctr">
              <a:lnSpc>
                <a:spcPct val="150000"/>
              </a:lnSpc>
            </a:pP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en-US" altLang="ko-KR" dirty="0"/>
              <a:t>Curve</a:t>
            </a:r>
            <a:r>
              <a:rPr lang="ko-KR" altLang="en-US" dirty="0"/>
              <a:t>를 위에 씌워 그림의 분위기를 조절했습니다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algn="ctr">
              <a:lnSpc>
                <a:spcPct val="150000"/>
              </a:lnSpc>
            </a:pPr>
            <a:endParaRPr lang="ko-KR" altLang="en-US" dirty="0"/>
          </a:p>
          <a:p>
            <a:pPr algn="ctr"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ACDFB-BACF-994D-B91B-C5CEF05DDE0B}"/>
              </a:ext>
            </a:extLst>
          </p:cNvPr>
          <p:cNvSpPr txBox="1"/>
          <p:nvPr/>
        </p:nvSpPr>
        <p:spPr>
          <a:xfrm>
            <a:off x="824831" y="137160"/>
            <a:ext cx="1420582" cy="364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i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파도 수채화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 descr="야외, 물, 해변, 하늘이(가) 표시된 사진&#10;&#10;자동 생성된 설명">
            <a:extLst>
              <a:ext uri="{FF2B5EF4-FFF2-40B4-BE49-F238E27FC236}">
                <a16:creationId xmlns:a16="http://schemas.microsoft.com/office/drawing/2014/main" id="{C7D0E911-A3BC-EEE1-6FD8-CDCD9CA134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57" y="879959"/>
            <a:ext cx="4928624" cy="3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435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40B6DC8E-3AC8-7173-EA5D-C240C47FCBB0}"/>
              </a:ext>
            </a:extLst>
          </p:cNvPr>
          <p:cNvSpPr/>
          <p:nvPr/>
        </p:nvSpPr>
        <p:spPr>
          <a:xfrm>
            <a:off x="7018020" y="137160"/>
            <a:ext cx="5173980" cy="6492240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망각이라는 건 외롭고 추울 것이란 생각을 해서 얼음을 형상화한 이미지를 찾았습니다</a:t>
            </a:r>
            <a:r>
              <a:rPr lang="en-US" altLang="ko-KR" dirty="0"/>
              <a:t>.</a:t>
            </a:r>
          </a:p>
          <a:p>
            <a:pPr algn="ctr">
              <a:lnSpc>
                <a:spcPct val="150000"/>
              </a:lnSpc>
            </a:pP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파도의 하얀 부분을 좀 더 알록달록하게  </a:t>
            </a:r>
            <a:r>
              <a:rPr lang="ko-KR" altLang="en-US" dirty="0" err="1"/>
              <a:t>표현해비현실적인</a:t>
            </a:r>
            <a:r>
              <a:rPr lang="ko-KR" altLang="en-US" dirty="0"/>
              <a:t> 느낌을 주고 싶었습니다</a:t>
            </a:r>
            <a:r>
              <a:rPr lang="en-US" altLang="ko-KR" dirty="0"/>
              <a:t>.</a:t>
            </a:r>
          </a:p>
          <a:p>
            <a:pPr algn="ctr">
              <a:lnSpc>
                <a:spcPct val="150000"/>
              </a:lnSpc>
            </a:pP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적절한 </a:t>
            </a:r>
            <a:r>
              <a:rPr lang="ko-KR" altLang="en-US" dirty="0" err="1"/>
              <a:t>블렌드</a:t>
            </a:r>
            <a:r>
              <a:rPr lang="ko-KR" altLang="en-US" dirty="0"/>
              <a:t> 모드를 찾아 두 이미지를 종이 질감 아래에 깔았습니다</a:t>
            </a:r>
            <a:r>
              <a:rPr lang="en-US" altLang="ko-KR" dirty="0"/>
              <a:t>. </a:t>
            </a:r>
          </a:p>
          <a:p>
            <a:pPr algn="ctr">
              <a:lnSpc>
                <a:spcPct val="150000"/>
              </a:lnSpc>
            </a:pP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눈 이미지와 아이의 형상에는 영향을 주고 싶지 않아서 눈 이미지의 아래로 레이어를 정했습니다</a:t>
            </a:r>
            <a:r>
              <a:rPr lang="en-US" altLang="ko-KR" dirty="0"/>
              <a:t>.</a:t>
            </a:r>
          </a:p>
          <a:p>
            <a:pPr algn="ctr">
              <a:lnSpc>
                <a:spcPct val="150000"/>
              </a:lnSpc>
            </a:pPr>
            <a:endParaRPr lang="en-US" altLang="ko-KR" dirty="0"/>
          </a:p>
          <a:p>
            <a:pPr algn="ctr"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ACDFB-BACF-994D-B91B-C5CEF05DDE0B}"/>
              </a:ext>
            </a:extLst>
          </p:cNvPr>
          <p:cNvSpPr txBox="1"/>
          <p:nvPr/>
        </p:nvSpPr>
        <p:spPr>
          <a:xfrm>
            <a:off x="553125" y="137160"/>
            <a:ext cx="1963999" cy="364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i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배경 이미지 합성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8" name="그림 7" descr="페인팅, 핑크, 라일락, 아동 미술이(가) 표시된 사진&#10;&#10;자동 생성된 설명">
            <a:extLst>
              <a:ext uri="{FF2B5EF4-FFF2-40B4-BE49-F238E27FC236}">
                <a16:creationId xmlns:a16="http://schemas.microsoft.com/office/drawing/2014/main" id="{C5A2271B-C9FF-7E21-5ECB-1740C668000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710715" y="1714499"/>
            <a:ext cx="4850429" cy="3429000"/>
          </a:xfrm>
          <a:prstGeom prst="rect">
            <a:avLst/>
          </a:prstGeom>
        </p:spPr>
      </p:pic>
      <p:pic>
        <p:nvPicPr>
          <p:cNvPr id="10" name="그림 9" descr="눈, 구름, 블루, 자연이(가) 표시된 사진&#10;&#10;자동 생성된 설명">
            <a:extLst>
              <a:ext uri="{FF2B5EF4-FFF2-40B4-BE49-F238E27FC236}">
                <a16:creationId xmlns:a16="http://schemas.microsoft.com/office/drawing/2014/main" id="{C6DA7EA8-360B-55E1-8962-1216AAA1598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148839"/>
            <a:ext cx="3385185" cy="338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951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ACDFB-BACF-994D-B91B-C5CEF05DDE0B}"/>
              </a:ext>
            </a:extLst>
          </p:cNvPr>
          <p:cNvSpPr txBox="1"/>
          <p:nvPr/>
        </p:nvSpPr>
        <p:spPr>
          <a:xfrm>
            <a:off x="281416" y="137160"/>
            <a:ext cx="2507418" cy="364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i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배경 이미지 합성 결과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 descr="야외, 사람, 서핑, 물이(가) 표시된 사진&#10;&#10;자동 생성된 설명">
            <a:extLst>
              <a:ext uri="{FF2B5EF4-FFF2-40B4-BE49-F238E27FC236}">
                <a16:creationId xmlns:a16="http://schemas.microsoft.com/office/drawing/2014/main" id="{6EF461F8-3EF1-BAD5-C116-9DFC54881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349" y="0"/>
            <a:ext cx="67337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21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40B6DC8E-3AC8-7173-EA5D-C240C47FCBB0}"/>
              </a:ext>
            </a:extLst>
          </p:cNvPr>
          <p:cNvSpPr/>
          <p:nvPr/>
        </p:nvSpPr>
        <p:spPr>
          <a:xfrm>
            <a:off x="5956434" y="502132"/>
            <a:ext cx="6235566" cy="5510047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기존 이미지의 달이 부자연스러워서 새로운 달을 가져왔고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눈 모양에 맞추어 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layer mask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를 씌우고 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blending mode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와 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opacity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를 조절해 눈동자 속에 달의 형상이 있도록 꾸몄습니다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눈물을 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inner shadow drop shadow Bevel&amp; emboss 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기능을 이용해 그린 후에 눈물의 형상을 선택한 후 그 모양에 맞게 이미지를 잘랐습니다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. 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그 후 기존의 눈물은 무거운 느낌이 있어서 자른 이미지만 남겨뒀습니다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. 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수채화 속 바다로 스며드는 느낌을 표현하고 싶었습니다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ACDFB-BACF-994D-B91B-C5CEF05DDE0B}"/>
              </a:ext>
            </a:extLst>
          </p:cNvPr>
          <p:cNvSpPr txBox="1"/>
          <p:nvPr/>
        </p:nvSpPr>
        <p:spPr>
          <a:xfrm>
            <a:off x="210080" y="137160"/>
            <a:ext cx="2650084" cy="364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b="1" i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눈동자 안 달</a:t>
            </a:r>
            <a:r>
              <a:rPr lang="en-US" altLang="ko-KR" b="1" i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b="1" i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눈물 조절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 descr="물, 수영, 수족관, 아쿠아이(가) 표시된 사진&#10;&#10;자동 생성된 설명">
            <a:extLst>
              <a:ext uri="{FF2B5EF4-FFF2-40B4-BE49-F238E27FC236}">
                <a16:creationId xmlns:a16="http://schemas.microsoft.com/office/drawing/2014/main" id="{B6A09A1E-623A-CCDA-05B6-E754A0D35FD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14" y="910951"/>
            <a:ext cx="5587606" cy="469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80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40B6DC8E-3AC8-7173-EA5D-C240C47FCBB0}"/>
              </a:ext>
            </a:extLst>
          </p:cNvPr>
          <p:cNvSpPr/>
          <p:nvPr/>
        </p:nvSpPr>
        <p:spPr>
          <a:xfrm>
            <a:off x="5956434" y="1323975"/>
            <a:ext cx="6235566" cy="3203909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desaturation, level 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기능을 이용해 채도를 조절하고 반전시켜 불꽃 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brush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를 만들었습니다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2000" dirty="0">
              <a:solidFill>
                <a:schemeClr val="tx1"/>
              </a:solidFill>
              <a:latin typeface="+mn-ea"/>
              <a:cs typeface="Cavolini" panose="03000502040302020204" pitchFamily="66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파도나 눈과는 상반된 따뜻한 느낌을 주고자 불꽃의 형상을 땄고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날개의 형상이 희미하게 보이도록 그렸습니다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ACDFB-BACF-994D-B91B-C5CEF05DDE0B}"/>
              </a:ext>
            </a:extLst>
          </p:cNvPr>
          <p:cNvSpPr txBox="1"/>
          <p:nvPr/>
        </p:nvSpPr>
        <p:spPr>
          <a:xfrm>
            <a:off x="587299" y="137160"/>
            <a:ext cx="1895647" cy="364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i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불꽃 </a:t>
            </a:r>
            <a:r>
              <a:rPr lang="en-US" altLang="ko-KR" b="1" i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brush</a:t>
            </a:r>
            <a:r>
              <a:rPr lang="ko-KR" altLang="en-US" b="1" i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제작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 descr="스크린샷, 멀티미디어 소프트웨어, 그래픽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0AF61BB2-39CA-2920-B9FD-0844ADC02C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88" y="971550"/>
            <a:ext cx="5177205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13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ACDFB-BACF-994D-B91B-C5CEF05DDE0B}"/>
              </a:ext>
            </a:extLst>
          </p:cNvPr>
          <p:cNvSpPr txBox="1"/>
          <p:nvPr/>
        </p:nvSpPr>
        <p:spPr>
          <a:xfrm>
            <a:off x="315590" y="137160"/>
            <a:ext cx="2439066" cy="364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i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불꽃 </a:t>
            </a:r>
            <a:r>
              <a:rPr lang="en-US" altLang="ko-KR" b="1" i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brush</a:t>
            </a:r>
            <a:r>
              <a:rPr lang="ko-KR" altLang="en-US" b="1" i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반영 결과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3264352-75B7-97E9-34D1-11CEBE5BC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167" y="1000124"/>
            <a:ext cx="4177665" cy="518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77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87689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40B6DC8E-3AC8-7173-EA5D-C240C47FCBB0}"/>
              </a:ext>
            </a:extLst>
          </p:cNvPr>
          <p:cNvSpPr/>
          <p:nvPr/>
        </p:nvSpPr>
        <p:spPr>
          <a:xfrm>
            <a:off x="5795010" y="332509"/>
            <a:ext cx="6396990" cy="6495802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손글씨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 느낌을 주는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가비아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 청연체를 적용했습니다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Drop shadow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를 적용해 가독성을 조절했습니다</a:t>
            </a:r>
            <a:r>
              <a:rPr lang="en-US" altLang="ko-KR" sz="1600" dirty="0">
                <a:latin typeface="+mn-ea"/>
                <a:cs typeface="Cavolini" panose="03000502040302020204" pitchFamily="66" charset="0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+mn-ea"/>
                <a:cs typeface="Cavolini" panose="03000502040302020204" pitchFamily="66" charset="0"/>
              </a:rPr>
              <a:t>여러 </a:t>
            </a:r>
            <a:r>
              <a:rPr lang="en-US" altLang="ko-KR" sz="1600" dirty="0">
                <a:latin typeface="+mn-ea"/>
                <a:cs typeface="Cavolini" panose="03000502040302020204" pitchFamily="66" charset="0"/>
              </a:rPr>
              <a:t>Blending mode</a:t>
            </a:r>
            <a:r>
              <a:rPr lang="ko-KR" altLang="en-US" sz="1600" dirty="0">
                <a:latin typeface="+mn-ea"/>
                <a:cs typeface="Cavolini" panose="03000502040302020204" pitchFamily="66" charset="0"/>
              </a:rPr>
              <a:t>를 비교해 각각 다르게 글씨에 적용했습니다</a:t>
            </a:r>
            <a:r>
              <a:rPr lang="en-US" altLang="ko-KR" sz="1600" dirty="0">
                <a:latin typeface="+mn-ea"/>
                <a:cs typeface="Cavolini" panose="03000502040302020204" pitchFamily="66" charset="0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600" dirty="0">
              <a:latin typeface="+mn-ea"/>
              <a:cs typeface="Cavolini" panose="03000502040302020204" pitchFamily="66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+mn-ea"/>
                <a:cs typeface="Cavolini" panose="03000502040302020204" pitchFamily="66" charset="0"/>
              </a:rPr>
              <a:t>제목</a:t>
            </a:r>
            <a:endParaRPr lang="en-US" altLang="ko-KR" sz="1600" dirty="0">
              <a:latin typeface="+mn-ea"/>
              <a:cs typeface="Cavolini" panose="03000502040302020204" pitchFamily="66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제목은 파도의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결감이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 느껴지는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color dodge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를 적용했습니다</a:t>
            </a:r>
            <a:r>
              <a:rPr lang="en-US" altLang="ko-KR" sz="1600" dirty="0">
                <a:latin typeface="+mn-ea"/>
                <a:cs typeface="Cavolini" panose="03000502040302020204" pitchFamily="66" charset="0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600" dirty="0">
              <a:latin typeface="+mn-ea"/>
              <a:cs typeface="Cavolini" panose="03000502040302020204" pitchFamily="66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+mn-ea"/>
                <a:cs typeface="Cavolini" panose="03000502040302020204" pitchFamily="66" charset="0"/>
              </a:rPr>
              <a:t>개봉일</a:t>
            </a:r>
            <a:endParaRPr lang="en-US" altLang="ko-KR" sz="1600" dirty="0">
              <a:solidFill>
                <a:schemeClr val="tx1"/>
              </a:solidFill>
              <a:latin typeface="+mn-ea"/>
              <a:cs typeface="Cavolini" panose="03000502040302020204" pitchFamily="66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파도에 밀려 내려오는 느낌으로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한글자씩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 작업했습니다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.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파도의 색과 어울리는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vivid light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를 적용했습니다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물방울에 작업했던 효과를 변형해  적용했습니다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. </a:t>
            </a:r>
          </a:p>
          <a:p>
            <a:pPr algn="ctr">
              <a:lnSpc>
                <a:spcPct val="150000"/>
              </a:lnSpc>
            </a:pPr>
            <a:endParaRPr lang="en-US" altLang="ko-KR" sz="1600" dirty="0">
              <a:latin typeface="+mn-ea"/>
              <a:cs typeface="Cavolini" panose="03000502040302020204" pitchFamily="66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+mn-ea"/>
                <a:cs typeface="Cavolini" panose="03000502040302020204" pitchFamily="66" charset="0"/>
              </a:rPr>
              <a:t>감독 이름</a:t>
            </a:r>
            <a:endParaRPr lang="en-US" altLang="ko-KR" sz="1600" dirty="0">
              <a:latin typeface="+mn-ea"/>
              <a:cs typeface="Cavolini" panose="03000502040302020204" pitchFamily="66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+mn-ea"/>
                <a:cs typeface="Cavolini" panose="03000502040302020204" pitchFamily="66" charset="0"/>
              </a:rPr>
              <a:t>두 글자 사이에서 어색하지 않을 것 같은 색을 찾아 작업했습니다</a:t>
            </a:r>
            <a:r>
              <a:rPr lang="en-US" altLang="ko-KR" sz="1600" dirty="0">
                <a:latin typeface="+mn-ea"/>
                <a:cs typeface="Cavolini" panose="03000502040302020204" pitchFamily="66" charset="0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+mn-ea"/>
                <a:cs typeface="Cavolini" panose="03000502040302020204" pitchFamily="66" charset="0"/>
              </a:rPr>
              <a:t>Linear light</a:t>
            </a:r>
            <a:r>
              <a:rPr lang="ko-KR" altLang="en-US" sz="1600" dirty="0">
                <a:latin typeface="+mn-ea"/>
                <a:cs typeface="Cavolini" panose="03000502040302020204" pitchFamily="66" charset="0"/>
              </a:rPr>
              <a:t>를 적용했습니다</a:t>
            </a:r>
            <a:r>
              <a:rPr lang="en-US" altLang="ko-KR" sz="1600" dirty="0">
                <a:latin typeface="+mn-ea"/>
                <a:cs typeface="Cavolini" panose="03000502040302020204" pitchFamily="66" charset="0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600" dirty="0">
              <a:latin typeface="+mn-ea"/>
              <a:cs typeface="Cavolini" panose="03000502040302020204" pitchFamily="66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+mn-ea"/>
                <a:cs typeface="Cavolini" panose="03000502040302020204" pitchFamily="66" charset="0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+mn-ea"/>
              <a:cs typeface="Cavolini" panose="03000502040302020204" pitchFamily="66" charset="0"/>
            </a:endParaRPr>
          </a:p>
          <a:p>
            <a:pPr algn="ctr"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ACDFB-BACF-994D-B91B-C5CEF05DDE0B}"/>
              </a:ext>
            </a:extLst>
          </p:cNvPr>
          <p:cNvSpPr txBox="1"/>
          <p:nvPr/>
        </p:nvSpPr>
        <p:spPr>
          <a:xfrm>
            <a:off x="1211955" y="137160"/>
            <a:ext cx="646331" cy="364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i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글씨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E61158-2F39-AD49-6D6B-7BE617FFC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97" y="1578207"/>
            <a:ext cx="5092065" cy="360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31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9F4FEF-3F4E-4042-8E6D-C24E201FB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7" descr="텍스트, 페인팅, 포스터, 그림이(가) 표시된 사진&#10;&#10;자동 생성된 설명">
            <a:extLst>
              <a:ext uri="{FF2B5EF4-FFF2-40B4-BE49-F238E27FC236}">
                <a16:creationId xmlns:a16="http://schemas.microsoft.com/office/drawing/2014/main" id="{100A0A68-4157-BB55-1EDF-A72C571C20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6105116" cy="4191736"/>
          </a:xfrm>
          <a:custGeom>
            <a:avLst/>
            <a:gdLst/>
            <a:ahLst/>
            <a:cxnLst/>
            <a:rect l="l" t="t" r="r" b="b"/>
            <a:pathLst>
              <a:path w="6105136" h="4191746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007468" y="4190779"/>
                  <a:pt x="1790648" y="4201115"/>
                  <a:pt x="1535079" y="4190306"/>
                </a:cubicBez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</p:pic>
      <p:pic>
        <p:nvPicPr>
          <p:cNvPr id="3" name="그림 2" descr="실외, 자연, 산, 협곡이(가) 표시된 사진&#10;&#10;자동 생성된 설명">
            <a:extLst>
              <a:ext uri="{FF2B5EF4-FFF2-40B4-BE49-F238E27FC236}">
                <a16:creationId xmlns:a16="http://schemas.microsoft.com/office/drawing/2014/main" id="{D0CC444B-7F70-055F-FBDF-50CA2CD397E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/>
          <a:stretch/>
        </p:blipFill>
        <p:spPr>
          <a:xfrm>
            <a:off x="462420" y="4304418"/>
            <a:ext cx="5414116" cy="2553582"/>
          </a:xfrm>
          <a:custGeom>
            <a:avLst/>
            <a:gdLst/>
            <a:ahLst/>
            <a:cxnLst/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FC52DD-8FD9-BB72-3453-3678636E785E}"/>
              </a:ext>
            </a:extLst>
          </p:cNvPr>
          <p:cNvSpPr txBox="1"/>
          <p:nvPr/>
        </p:nvSpPr>
        <p:spPr>
          <a:xfrm>
            <a:off x="6248399" y="3124205"/>
            <a:ext cx="5105400" cy="3052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D9D716-E9C7-4A93-4624-6151E50170AF}"/>
              </a:ext>
            </a:extLst>
          </p:cNvPr>
          <p:cNvSpPr txBox="1"/>
          <p:nvPr/>
        </p:nvSpPr>
        <p:spPr>
          <a:xfrm>
            <a:off x="5405843" y="2823410"/>
            <a:ext cx="1380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/>
              <a:t>Part 3</a:t>
            </a:r>
            <a:endParaRPr lang="ko-KR" altLang="en-US" sz="2400" spc="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21E4DA-C174-21CC-6FF5-3998B9E2E4C3}"/>
              </a:ext>
            </a:extLst>
          </p:cNvPr>
          <p:cNvSpPr txBox="1"/>
          <p:nvPr/>
        </p:nvSpPr>
        <p:spPr>
          <a:xfrm>
            <a:off x="3817977" y="3438435"/>
            <a:ext cx="4556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/>
              <a:t>포스터 요소별 설명</a:t>
            </a:r>
          </a:p>
        </p:txBody>
      </p:sp>
    </p:spTree>
    <p:extLst>
      <p:ext uri="{BB962C8B-B14F-4D97-AF65-F5344CB8AC3E}">
        <p14:creationId xmlns:p14="http://schemas.microsoft.com/office/powerpoint/2010/main" val="1028794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-9939" y="9435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85AD9A1-C6CD-390A-EC4C-B0EF5C170030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F7BD-985D-25E8-0155-602A31D9B744}"/>
              </a:ext>
            </a:extLst>
          </p:cNvPr>
          <p:cNvSpPr txBox="1"/>
          <p:nvPr/>
        </p:nvSpPr>
        <p:spPr>
          <a:xfrm>
            <a:off x="5385709" y="2823410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1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D104D-2799-1AAD-000E-28652FD45B3B}"/>
              </a:ext>
            </a:extLst>
          </p:cNvPr>
          <p:cNvSpPr txBox="1"/>
          <p:nvPr/>
        </p:nvSpPr>
        <p:spPr>
          <a:xfrm>
            <a:off x="4003123" y="3438435"/>
            <a:ext cx="4112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 줄거리</a:t>
            </a:r>
          </a:p>
        </p:txBody>
      </p:sp>
    </p:spTree>
    <p:extLst>
      <p:ext uri="{BB962C8B-B14F-4D97-AF65-F5344CB8AC3E}">
        <p14:creationId xmlns:p14="http://schemas.microsoft.com/office/powerpoint/2010/main" val="3535878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36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포스터 요소별 설명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8F4F1F7-5D38-0174-DBCB-00BF3E4E2956}"/>
              </a:ext>
            </a:extLst>
          </p:cNvPr>
          <p:cNvCxnSpPr>
            <a:stCxn id="6" idx="2"/>
          </p:cNvCxnSpPr>
          <p:nvPr/>
        </p:nvCxnSpPr>
        <p:spPr>
          <a:xfrm flipV="1">
            <a:off x="605831" y="3641558"/>
            <a:ext cx="10595933" cy="6940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7D50DF19-985F-5638-CA47-B466ACD8FFD4}"/>
              </a:ext>
            </a:extLst>
          </p:cNvPr>
          <p:cNvSpPr/>
          <p:nvPr/>
        </p:nvSpPr>
        <p:spPr>
          <a:xfrm>
            <a:off x="605831" y="2751012"/>
            <a:ext cx="1741422" cy="19198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76F356C-893F-F273-9C4D-A995DC0B89A8}"/>
              </a:ext>
            </a:extLst>
          </p:cNvPr>
          <p:cNvSpPr/>
          <p:nvPr/>
        </p:nvSpPr>
        <p:spPr>
          <a:xfrm>
            <a:off x="2372012" y="2751012"/>
            <a:ext cx="1741422" cy="19198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02C22F0-A379-951E-A3CF-316CBF3A0BF4}"/>
              </a:ext>
            </a:extLst>
          </p:cNvPr>
          <p:cNvSpPr/>
          <p:nvPr/>
        </p:nvSpPr>
        <p:spPr>
          <a:xfrm>
            <a:off x="4535700" y="2751012"/>
            <a:ext cx="1741422" cy="19198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C5F5433-991A-E544-5988-4A4C74BC78AD}"/>
              </a:ext>
            </a:extLst>
          </p:cNvPr>
          <p:cNvSpPr/>
          <p:nvPr/>
        </p:nvSpPr>
        <p:spPr>
          <a:xfrm>
            <a:off x="6266319" y="2751012"/>
            <a:ext cx="1741422" cy="19198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EAA3CA3-D850-B2A7-1FEF-EFE81E2C5E2C}"/>
              </a:ext>
            </a:extLst>
          </p:cNvPr>
          <p:cNvSpPr/>
          <p:nvPr/>
        </p:nvSpPr>
        <p:spPr>
          <a:xfrm>
            <a:off x="8122669" y="2751012"/>
            <a:ext cx="1741422" cy="19198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원호 10">
            <a:extLst>
              <a:ext uri="{FF2B5EF4-FFF2-40B4-BE49-F238E27FC236}">
                <a16:creationId xmlns:a16="http://schemas.microsoft.com/office/drawing/2014/main" id="{56FE23E6-781B-02D3-117B-3AEF9587AFBC}"/>
              </a:ext>
            </a:extLst>
          </p:cNvPr>
          <p:cNvSpPr/>
          <p:nvPr/>
        </p:nvSpPr>
        <p:spPr>
          <a:xfrm>
            <a:off x="1528073" y="1829621"/>
            <a:ext cx="1843777" cy="1599379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원호 12">
            <a:extLst>
              <a:ext uri="{FF2B5EF4-FFF2-40B4-BE49-F238E27FC236}">
                <a16:creationId xmlns:a16="http://schemas.microsoft.com/office/drawing/2014/main" id="{7B01F75C-07D2-8EBE-6A3D-24D920734054}"/>
              </a:ext>
            </a:extLst>
          </p:cNvPr>
          <p:cNvSpPr/>
          <p:nvPr/>
        </p:nvSpPr>
        <p:spPr>
          <a:xfrm>
            <a:off x="4999985" y="1692489"/>
            <a:ext cx="2347471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601E61-434D-B8D7-483A-BA98162E0E42}"/>
              </a:ext>
            </a:extLst>
          </p:cNvPr>
          <p:cNvSpPr txBox="1"/>
          <p:nvPr/>
        </p:nvSpPr>
        <p:spPr>
          <a:xfrm flipH="1">
            <a:off x="766067" y="3496811"/>
            <a:ext cx="1395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눈과 눈물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F2A71A-C205-17CA-6FD7-69B3D8329103}"/>
              </a:ext>
            </a:extLst>
          </p:cNvPr>
          <p:cNvSpPr txBox="1"/>
          <p:nvPr/>
        </p:nvSpPr>
        <p:spPr>
          <a:xfrm flipH="1">
            <a:off x="2517869" y="3496222"/>
            <a:ext cx="1395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바다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70045A-4265-ADE6-48BF-C7F17CE93A7C}"/>
              </a:ext>
            </a:extLst>
          </p:cNvPr>
          <p:cNvSpPr txBox="1"/>
          <p:nvPr/>
        </p:nvSpPr>
        <p:spPr>
          <a:xfrm flipH="1">
            <a:off x="4743157" y="3495633"/>
            <a:ext cx="1395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어린아이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7DA1DB-BB8B-28E5-842A-6F44A3A65F36}"/>
              </a:ext>
            </a:extLst>
          </p:cNvPr>
          <p:cNvSpPr txBox="1"/>
          <p:nvPr/>
        </p:nvSpPr>
        <p:spPr>
          <a:xfrm flipH="1">
            <a:off x="6450166" y="3495044"/>
            <a:ext cx="1395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불꽃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530B87-EF21-C9DB-4778-E8AF4F5DB08E}"/>
              </a:ext>
            </a:extLst>
          </p:cNvPr>
          <p:cNvSpPr txBox="1"/>
          <p:nvPr/>
        </p:nvSpPr>
        <p:spPr>
          <a:xfrm flipH="1">
            <a:off x="8298045" y="3494455"/>
            <a:ext cx="1395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배경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B2B5090-B533-C2DC-CC4E-1280B11F7EA5}"/>
              </a:ext>
            </a:extLst>
          </p:cNvPr>
          <p:cNvSpPr/>
          <p:nvPr/>
        </p:nvSpPr>
        <p:spPr>
          <a:xfrm>
            <a:off x="9932419" y="2755369"/>
            <a:ext cx="1741422" cy="19198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4878FF-55D3-3EF6-230E-2D8DE549821D}"/>
              </a:ext>
            </a:extLst>
          </p:cNvPr>
          <p:cNvSpPr txBox="1"/>
          <p:nvPr/>
        </p:nvSpPr>
        <p:spPr>
          <a:xfrm flipH="1">
            <a:off x="10107795" y="3498812"/>
            <a:ext cx="1395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글씨</a:t>
            </a:r>
          </a:p>
        </p:txBody>
      </p:sp>
    </p:spTree>
    <p:extLst>
      <p:ext uri="{BB962C8B-B14F-4D97-AF65-F5344CB8AC3E}">
        <p14:creationId xmlns:p14="http://schemas.microsoft.com/office/powerpoint/2010/main" val="3087696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 descr="실외, 자연, 산, 협곡이(가) 표시된 사진&#10;&#10;자동 생성된 설명">
            <a:extLst>
              <a:ext uri="{FF2B5EF4-FFF2-40B4-BE49-F238E27FC236}">
                <a16:creationId xmlns:a16="http://schemas.microsoft.com/office/drawing/2014/main" id="{D0CC444B-7F70-055F-FBDF-50CA2CD397E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FC52DD-8FD9-BB72-3453-3678636E785E}"/>
              </a:ext>
            </a:extLst>
          </p:cNvPr>
          <p:cNvSpPr txBox="1"/>
          <p:nvPr/>
        </p:nvSpPr>
        <p:spPr>
          <a:xfrm>
            <a:off x="838200" y="639282"/>
            <a:ext cx="5631180" cy="55376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latinLnBrk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FFFFF"/>
                </a:solidFill>
              </a:rPr>
              <a:t>저물어가는 인생과 망각의 미지에 대한 두려움의 상징입니다</a:t>
            </a:r>
            <a:r>
              <a:rPr lang="en-US" altLang="ko-KR" sz="2000" dirty="0">
                <a:solidFill>
                  <a:srgbClr val="FFFFFF"/>
                </a:solidFill>
              </a:rPr>
              <a:t>.</a:t>
            </a:r>
          </a:p>
          <a:p>
            <a:pPr indent="-228600" latinLnBrk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FFFFFF"/>
              </a:solidFill>
            </a:endParaRPr>
          </a:p>
          <a:p>
            <a:pPr indent="-228600" latinLnBrk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FFFFFF"/>
                </a:solidFill>
              </a:rPr>
              <a:t> </a:t>
            </a:r>
            <a:r>
              <a:rPr lang="ko-KR" altLang="en-US" sz="2000" dirty="0">
                <a:solidFill>
                  <a:srgbClr val="FFFFFF"/>
                </a:solidFill>
              </a:rPr>
              <a:t>화가 내면의 좋았던 기억들을 형상화해 눈으로 나타냈습니다</a:t>
            </a:r>
            <a:r>
              <a:rPr lang="en-US" altLang="ko-KR" sz="2000" dirty="0">
                <a:solidFill>
                  <a:srgbClr val="FFFFFF"/>
                </a:solidFill>
              </a:rPr>
              <a:t>. </a:t>
            </a:r>
          </a:p>
          <a:p>
            <a:pPr indent="-228600" latinLnBrk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FFFFFF"/>
              </a:solidFill>
            </a:endParaRPr>
          </a:p>
          <a:p>
            <a:pPr indent="-228600" latinLnBrk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FFFFF"/>
                </a:solidFill>
              </a:rPr>
              <a:t>쌓인 눈물은 파도가 되어 위기로 다가옵니다</a:t>
            </a:r>
            <a:r>
              <a:rPr lang="en-US" altLang="ko-KR" sz="2000" dirty="0">
                <a:solidFill>
                  <a:srgbClr val="FFFFFF"/>
                </a:solidFill>
              </a:rPr>
              <a:t>.</a:t>
            </a:r>
          </a:p>
          <a:p>
            <a:pPr indent="-228600" latinLnBrk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FFFFFF"/>
              </a:solidFill>
            </a:endParaRPr>
          </a:p>
          <a:p>
            <a:pPr indent="-228600" latinLnBrk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FFFFF"/>
                </a:solidFill>
              </a:rPr>
              <a:t>결국 망각과 절망의 주체는 화가이며</a:t>
            </a:r>
            <a:r>
              <a:rPr lang="en-US" altLang="ko-KR" sz="2000" dirty="0">
                <a:solidFill>
                  <a:srgbClr val="FFFFFF"/>
                </a:solidFill>
              </a:rPr>
              <a:t>,</a:t>
            </a:r>
            <a:r>
              <a:rPr lang="ko-KR" altLang="en-US" sz="2000" dirty="0">
                <a:solidFill>
                  <a:srgbClr val="FFFFFF"/>
                </a:solidFill>
              </a:rPr>
              <a:t> 그의 내면에서 만들어지고 위기로 다가온다는 걸 의미합니다</a:t>
            </a:r>
            <a:r>
              <a:rPr lang="en-US" altLang="ko-KR" sz="2000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8" name="그림 7" descr="텍스트, 페인팅, 포스터, 그림이(가) 표시된 사진&#10;&#10;자동 생성된 설명">
            <a:extLst>
              <a:ext uri="{FF2B5EF4-FFF2-40B4-BE49-F238E27FC236}">
                <a16:creationId xmlns:a16="http://schemas.microsoft.com/office/drawing/2014/main" id="{100A0A68-4157-BB55-1EDF-A72C571C20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98A94E-0968-CC56-1E98-357DA6C289AB}"/>
              </a:ext>
            </a:extLst>
          </p:cNvPr>
          <p:cNvSpPr txBox="1"/>
          <p:nvPr/>
        </p:nvSpPr>
        <p:spPr>
          <a:xfrm>
            <a:off x="365760" y="137160"/>
            <a:ext cx="1963999" cy="364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i="1" kern="10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눈과 눈물의 의미</a:t>
            </a:r>
            <a:endParaRPr lang="ko-KR" altLang="ko-KR" sz="1800" kern="10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143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 descr="실외, 자연, 산, 협곡이(가) 표시된 사진&#10;&#10;자동 생성된 설명">
            <a:extLst>
              <a:ext uri="{FF2B5EF4-FFF2-40B4-BE49-F238E27FC236}">
                <a16:creationId xmlns:a16="http://schemas.microsoft.com/office/drawing/2014/main" id="{D0CC444B-7F70-055F-FBDF-50CA2CD397E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pic>
        <p:nvPicPr>
          <p:cNvPr id="8" name="그림 7" descr="텍스트, 페인팅, 포스터, 그림이(가) 표시된 사진&#10;&#10;자동 생성된 설명">
            <a:extLst>
              <a:ext uri="{FF2B5EF4-FFF2-40B4-BE49-F238E27FC236}">
                <a16:creationId xmlns:a16="http://schemas.microsoft.com/office/drawing/2014/main" id="{100A0A68-4157-BB55-1EDF-A72C571C20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982BBD-324E-FA21-EC84-3D77F2CE4134}"/>
              </a:ext>
            </a:extLst>
          </p:cNvPr>
          <p:cNvSpPr txBox="1"/>
          <p:nvPr/>
        </p:nvSpPr>
        <p:spPr>
          <a:xfrm>
            <a:off x="637469" y="137160"/>
            <a:ext cx="1420582" cy="364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i="1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바다의 의미</a:t>
            </a:r>
            <a:endParaRPr lang="ko-KR" altLang="ko-KR" sz="1800" kern="10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080AC9-1900-F522-C734-70C80C012E2F}"/>
              </a:ext>
            </a:extLst>
          </p:cNvPr>
          <p:cNvSpPr txBox="1"/>
          <p:nvPr/>
        </p:nvSpPr>
        <p:spPr>
          <a:xfrm>
            <a:off x="838200" y="811530"/>
            <a:ext cx="5387627" cy="536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latinLnBrk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FFFFF"/>
                </a:solidFill>
              </a:rPr>
              <a:t>망각이 유발하는 감정이나 생각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  <a:r>
              <a:rPr lang="ko-KR" altLang="en-US" sz="2000" dirty="0">
                <a:solidFill>
                  <a:srgbClr val="FFFFFF"/>
                </a:solidFill>
              </a:rPr>
              <a:t>망각 그 자체를 포함해서 상징합니다</a:t>
            </a:r>
            <a:r>
              <a:rPr lang="en-US" altLang="ko-KR" sz="2000" dirty="0">
                <a:solidFill>
                  <a:srgbClr val="FFFFFF"/>
                </a:solidFill>
              </a:rPr>
              <a:t>. </a:t>
            </a:r>
            <a:r>
              <a:rPr lang="ko-KR" altLang="en-US" sz="2000" dirty="0">
                <a:solidFill>
                  <a:srgbClr val="FFFFFF"/>
                </a:solidFill>
              </a:rPr>
              <a:t>눈물이 모인 객체입니다</a:t>
            </a:r>
            <a:r>
              <a:rPr lang="en-US" altLang="ko-KR" sz="2000" dirty="0">
                <a:solidFill>
                  <a:srgbClr val="FFFFFF"/>
                </a:solidFill>
              </a:rPr>
              <a:t>.</a:t>
            </a:r>
          </a:p>
          <a:p>
            <a:pPr indent="-228600" latinLnBrk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FFFFFF"/>
              </a:solidFill>
            </a:endParaRPr>
          </a:p>
          <a:p>
            <a:pPr indent="-228600" latinLnBrk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FFFFF"/>
                </a:solidFill>
              </a:rPr>
              <a:t>물이 쏟아지면 지워지는 수채화처럼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  <a:r>
              <a:rPr lang="ko-KR" altLang="en-US" sz="2000" dirty="0">
                <a:solidFill>
                  <a:srgbClr val="FFFFFF"/>
                </a:solidFill>
              </a:rPr>
              <a:t>파도에 잠겨 사라지는 모래의 형태처럼 기억이 지워진다는 걸 표현하고 싶었습니다</a:t>
            </a:r>
            <a:r>
              <a:rPr lang="en-US" altLang="ko-KR" sz="2000" dirty="0">
                <a:solidFill>
                  <a:srgbClr val="FFFFFF"/>
                </a:solidFill>
              </a:rPr>
              <a:t>.</a:t>
            </a:r>
          </a:p>
          <a:p>
            <a:pPr indent="-228600" latinLnBrk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FFFFFF"/>
              </a:solidFill>
            </a:endParaRPr>
          </a:p>
          <a:p>
            <a:pPr indent="-228600" latinLnBrk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FFFFFF"/>
                </a:solidFill>
              </a:rPr>
              <a:t> </a:t>
            </a:r>
            <a:r>
              <a:rPr lang="ko-KR" altLang="en-US" sz="2000" dirty="0">
                <a:solidFill>
                  <a:srgbClr val="FFFFFF"/>
                </a:solidFill>
              </a:rPr>
              <a:t>망각은 망각했다는 사실조차 지우기에 파도를 수채화풍으로 표현하고자 했다</a:t>
            </a:r>
            <a:r>
              <a:rPr lang="en-US" altLang="ko-KR" sz="2000" dirty="0">
                <a:solidFill>
                  <a:srgbClr val="FFFFFF"/>
                </a:solidFill>
              </a:rPr>
              <a:t>. </a:t>
            </a:r>
            <a:r>
              <a:rPr lang="ko-KR" altLang="en-US" sz="2000" dirty="0">
                <a:solidFill>
                  <a:srgbClr val="FFFFFF"/>
                </a:solidFill>
              </a:rPr>
              <a:t>이는 거부할 수도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  <a:r>
              <a:rPr lang="ko-KR" altLang="en-US" sz="2000" dirty="0">
                <a:solidFill>
                  <a:srgbClr val="FFFFFF"/>
                </a:solidFill>
              </a:rPr>
              <a:t>바꿀 수도 없는 화가의 운명을 상징하기도 합니다</a:t>
            </a:r>
            <a:r>
              <a:rPr lang="en-US" altLang="ko-KR" sz="2000" dirty="0">
                <a:solidFill>
                  <a:srgbClr val="FFFFFF"/>
                </a:solidFill>
              </a:rPr>
              <a:t>.</a:t>
            </a:r>
          </a:p>
          <a:p>
            <a:pPr latinLnBrk="0">
              <a:lnSpc>
                <a:spcPct val="150000"/>
              </a:lnSpc>
              <a:spcAft>
                <a:spcPts val="600"/>
              </a:spcAft>
            </a:pPr>
            <a:endParaRPr lang="en-US" altLang="ko-KR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634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 descr="실외, 자연, 산, 협곡이(가) 표시된 사진&#10;&#10;자동 생성된 설명">
            <a:extLst>
              <a:ext uri="{FF2B5EF4-FFF2-40B4-BE49-F238E27FC236}">
                <a16:creationId xmlns:a16="http://schemas.microsoft.com/office/drawing/2014/main" id="{D0CC444B-7F70-055F-FBDF-50CA2CD397E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pic>
        <p:nvPicPr>
          <p:cNvPr id="8" name="그림 7" descr="텍스트, 페인팅, 포스터, 그림이(가) 표시된 사진&#10;&#10;자동 생성된 설명">
            <a:extLst>
              <a:ext uri="{FF2B5EF4-FFF2-40B4-BE49-F238E27FC236}">
                <a16:creationId xmlns:a16="http://schemas.microsoft.com/office/drawing/2014/main" id="{100A0A68-4157-BB55-1EDF-A72C571C20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B5500B-649A-58FC-8F07-5ECCD821B5E7}"/>
              </a:ext>
            </a:extLst>
          </p:cNvPr>
          <p:cNvSpPr txBox="1"/>
          <p:nvPr/>
        </p:nvSpPr>
        <p:spPr>
          <a:xfrm>
            <a:off x="250346" y="137160"/>
            <a:ext cx="2194832" cy="364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i="1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어린 아이의 뒷모습</a:t>
            </a:r>
            <a:endParaRPr lang="ko-KR" altLang="ko-KR" sz="1800" kern="10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897F26-DE93-84C1-9FE5-37E15745DA48}"/>
              </a:ext>
            </a:extLst>
          </p:cNvPr>
          <p:cNvSpPr txBox="1"/>
          <p:nvPr/>
        </p:nvSpPr>
        <p:spPr>
          <a:xfrm>
            <a:off x="838200" y="811530"/>
            <a:ext cx="5387627" cy="536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latinLnBrk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FFFFF"/>
                </a:solidFill>
              </a:rPr>
              <a:t>그림을 좋아했던 어릴 적의 마음을 상징합니다</a:t>
            </a:r>
            <a:r>
              <a:rPr lang="en-US" altLang="ko-KR" sz="2000" dirty="0">
                <a:solidFill>
                  <a:srgbClr val="FFFFFF"/>
                </a:solidFill>
              </a:rPr>
              <a:t>.</a:t>
            </a:r>
          </a:p>
          <a:p>
            <a:pPr indent="-228600" latinLnBrk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FFFFFF"/>
              </a:solidFill>
            </a:endParaRPr>
          </a:p>
          <a:p>
            <a:pPr indent="-228600" latinLnBrk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FFFFFF"/>
                </a:solidFill>
              </a:rPr>
              <a:t>알츠하이머성</a:t>
            </a:r>
            <a:r>
              <a:rPr lang="ko-KR" altLang="en-US" sz="2000" dirty="0">
                <a:solidFill>
                  <a:srgbClr val="FFFFFF"/>
                </a:solidFill>
              </a:rPr>
              <a:t> 치매의 증상으로 점점 어린아이처럼 변해가는 상황도 포함해서 상징하고자 넣었습니다</a:t>
            </a:r>
            <a:r>
              <a:rPr lang="en-US" altLang="ko-KR" sz="2000" dirty="0">
                <a:solidFill>
                  <a:srgbClr val="FFFFFF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47202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 descr="실외, 자연, 산, 협곡이(가) 표시된 사진&#10;&#10;자동 생성된 설명">
            <a:extLst>
              <a:ext uri="{FF2B5EF4-FFF2-40B4-BE49-F238E27FC236}">
                <a16:creationId xmlns:a16="http://schemas.microsoft.com/office/drawing/2014/main" id="{D0CC444B-7F70-055F-FBDF-50CA2CD397E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pic>
        <p:nvPicPr>
          <p:cNvPr id="8" name="그림 7" descr="텍스트, 페인팅, 포스터, 그림이(가) 표시된 사진&#10;&#10;자동 생성된 설명">
            <a:extLst>
              <a:ext uri="{FF2B5EF4-FFF2-40B4-BE49-F238E27FC236}">
                <a16:creationId xmlns:a16="http://schemas.microsoft.com/office/drawing/2014/main" id="{100A0A68-4157-BB55-1EDF-A72C571C20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B155CF-2CCD-35E4-A77F-0EEF24745985}"/>
              </a:ext>
            </a:extLst>
          </p:cNvPr>
          <p:cNvSpPr txBox="1"/>
          <p:nvPr/>
        </p:nvSpPr>
        <p:spPr>
          <a:xfrm>
            <a:off x="365762" y="137160"/>
            <a:ext cx="1963999" cy="364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i="1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불꽃 형상의 의미</a:t>
            </a:r>
            <a:endParaRPr lang="ko-KR" altLang="ko-KR" sz="1800" kern="10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C8156B-A830-1604-4D5D-F443CE2E8643}"/>
              </a:ext>
            </a:extLst>
          </p:cNvPr>
          <p:cNvSpPr txBox="1"/>
          <p:nvPr/>
        </p:nvSpPr>
        <p:spPr>
          <a:xfrm>
            <a:off x="838200" y="811530"/>
            <a:ext cx="5387627" cy="536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latinLnBrk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FFFFFF"/>
              </a:solidFill>
            </a:endParaRPr>
          </a:p>
          <a:p>
            <a:pPr indent="-228600" latinLnBrk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FFFFFF"/>
                </a:solidFill>
              </a:rPr>
              <a:t> </a:t>
            </a:r>
            <a:r>
              <a:rPr lang="ko-KR" altLang="en-US" sz="2000" dirty="0">
                <a:solidFill>
                  <a:srgbClr val="FFFFFF"/>
                </a:solidFill>
              </a:rPr>
              <a:t>온 힘을 다해 그림과 작별인사 하는 투혼을 날개 모양의 불꽃으로 나타내었습니다</a:t>
            </a:r>
            <a:r>
              <a:rPr lang="en-US" altLang="ko-KR" sz="2000" dirty="0">
                <a:solidFill>
                  <a:srgbClr val="FFFFFF"/>
                </a:solidFill>
              </a:rPr>
              <a:t>. </a:t>
            </a:r>
          </a:p>
          <a:p>
            <a:pPr indent="-228600" latinLnBrk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FFFFFF"/>
              </a:solidFill>
            </a:endParaRPr>
          </a:p>
          <a:p>
            <a:pPr indent="-228600" latinLnBrk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FFFFF"/>
                </a:solidFill>
              </a:rPr>
              <a:t>불꽃의 색은 파도나 눈물과는 대조적으로 따뜻한 느낌을 주었습니다</a:t>
            </a:r>
            <a:r>
              <a:rPr lang="en-US" altLang="ko-KR" sz="2000" dirty="0">
                <a:solidFill>
                  <a:srgbClr val="FFFFFF"/>
                </a:solidFill>
              </a:rPr>
              <a:t>.</a:t>
            </a:r>
          </a:p>
          <a:p>
            <a:pPr indent="-228600" latinLnBrk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FFFFFF"/>
              </a:solidFill>
            </a:endParaRPr>
          </a:p>
          <a:p>
            <a:pPr indent="-228600" latinLnBrk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FFFFF"/>
                </a:solidFill>
              </a:rPr>
              <a:t>파도에게 저항함과 동시에  어린 아이처럼 변하는 상황을 표현했습니다</a:t>
            </a:r>
            <a:r>
              <a:rPr lang="en-US" altLang="ko-KR" sz="2000" dirty="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3520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 descr="실외, 자연, 산, 협곡이(가) 표시된 사진&#10;&#10;자동 생성된 설명">
            <a:extLst>
              <a:ext uri="{FF2B5EF4-FFF2-40B4-BE49-F238E27FC236}">
                <a16:creationId xmlns:a16="http://schemas.microsoft.com/office/drawing/2014/main" id="{D0CC444B-7F70-055F-FBDF-50CA2CD397E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pic>
        <p:nvPicPr>
          <p:cNvPr id="8" name="그림 7" descr="텍스트, 페인팅, 포스터, 그림이(가) 표시된 사진&#10;&#10;자동 생성된 설명">
            <a:extLst>
              <a:ext uri="{FF2B5EF4-FFF2-40B4-BE49-F238E27FC236}">
                <a16:creationId xmlns:a16="http://schemas.microsoft.com/office/drawing/2014/main" id="{100A0A68-4157-BB55-1EDF-A72C571C20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AB29BF-A932-7C36-F767-904398B839A2}"/>
              </a:ext>
            </a:extLst>
          </p:cNvPr>
          <p:cNvSpPr txBox="1"/>
          <p:nvPr/>
        </p:nvSpPr>
        <p:spPr>
          <a:xfrm>
            <a:off x="637470" y="137160"/>
            <a:ext cx="1420582" cy="364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i="1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배경의 의미</a:t>
            </a:r>
            <a:endParaRPr lang="ko-KR" altLang="ko-KR" sz="1800" kern="10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E8DA1B-CA78-D09B-FABC-855A9A1BABC5}"/>
              </a:ext>
            </a:extLst>
          </p:cNvPr>
          <p:cNvSpPr txBox="1"/>
          <p:nvPr/>
        </p:nvSpPr>
        <p:spPr>
          <a:xfrm>
            <a:off x="838200" y="811530"/>
            <a:ext cx="5387627" cy="536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latinLnBrk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FFFFF"/>
                </a:solidFill>
              </a:rPr>
              <a:t>망각의 고독 속에서도 화창한 나날이 있을 거라고 생각했습니다</a:t>
            </a:r>
            <a:r>
              <a:rPr lang="en-US" altLang="ko-KR" sz="2000" dirty="0">
                <a:solidFill>
                  <a:srgbClr val="FFFFFF"/>
                </a:solidFill>
              </a:rPr>
              <a:t>.</a:t>
            </a:r>
          </a:p>
          <a:p>
            <a:pPr latinLnBrk="0">
              <a:lnSpc>
                <a:spcPct val="150000"/>
              </a:lnSpc>
              <a:spcAft>
                <a:spcPts val="600"/>
              </a:spcAft>
            </a:pPr>
            <a:endParaRPr lang="en-US" altLang="ko-KR" sz="2000" dirty="0">
              <a:solidFill>
                <a:srgbClr val="FFFFFF"/>
              </a:solidFill>
            </a:endParaRPr>
          </a:p>
          <a:p>
            <a:pPr indent="-228600" latinLnBrk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FFFFF"/>
                </a:solidFill>
              </a:rPr>
              <a:t>수채화 그림을 겨울에 꽁꽁 얼린 느낌과</a:t>
            </a:r>
            <a:r>
              <a:rPr lang="en-US" altLang="ko-KR" sz="2000" dirty="0">
                <a:solidFill>
                  <a:srgbClr val="FFFFFF"/>
                </a:solidFill>
              </a:rPr>
              <a:t> </a:t>
            </a:r>
            <a:r>
              <a:rPr lang="ko-KR" altLang="en-US" sz="2000" dirty="0">
                <a:solidFill>
                  <a:srgbClr val="FFFFFF"/>
                </a:solidFill>
              </a:rPr>
              <a:t>춥지만 해가 떠서 화창한 겨울 느낌을 주고 싶었습니다</a:t>
            </a:r>
            <a:r>
              <a:rPr lang="en-US" altLang="ko-KR" sz="2000" dirty="0">
                <a:solidFill>
                  <a:srgbClr val="FFFFFF"/>
                </a:solidFill>
              </a:rPr>
              <a:t>.</a:t>
            </a:r>
          </a:p>
          <a:p>
            <a:pPr indent="-228600" latinLnBrk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FFFFFF"/>
              </a:solidFill>
            </a:endParaRPr>
          </a:p>
          <a:p>
            <a:pPr indent="-228600" latinLnBrk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FFFFFF"/>
                </a:solidFill>
              </a:rPr>
              <a:t>Crop tool</a:t>
            </a:r>
            <a:r>
              <a:rPr lang="ko-KR" altLang="en-US" sz="2000" dirty="0">
                <a:solidFill>
                  <a:srgbClr val="FFFFFF"/>
                </a:solidFill>
              </a:rPr>
              <a:t>을 이용해 좌우에 여백을 주어 조금 더 집중할 수 있는 이미지를 만들고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  <a:r>
              <a:rPr lang="ko-KR" altLang="en-US" sz="2000" dirty="0">
                <a:solidFill>
                  <a:srgbClr val="FFFFFF"/>
                </a:solidFill>
              </a:rPr>
              <a:t>파도의 높이를 강조하고자 했습니다</a:t>
            </a:r>
            <a:r>
              <a:rPr lang="en-US" altLang="ko-KR" sz="2000" dirty="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7166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 descr="실외, 자연, 산, 협곡이(가) 표시된 사진&#10;&#10;자동 생성된 설명">
            <a:extLst>
              <a:ext uri="{FF2B5EF4-FFF2-40B4-BE49-F238E27FC236}">
                <a16:creationId xmlns:a16="http://schemas.microsoft.com/office/drawing/2014/main" id="{D0CC444B-7F70-055F-FBDF-50CA2CD397E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pic>
        <p:nvPicPr>
          <p:cNvPr id="8" name="그림 7" descr="텍스트, 페인팅, 포스터, 그림이(가) 표시된 사진&#10;&#10;자동 생성된 설명">
            <a:extLst>
              <a:ext uri="{FF2B5EF4-FFF2-40B4-BE49-F238E27FC236}">
                <a16:creationId xmlns:a16="http://schemas.microsoft.com/office/drawing/2014/main" id="{100A0A68-4157-BB55-1EDF-A72C571C20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B536B-F891-5797-C8B9-8C9B9D74C97A}"/>
              </a:ext>
            </a:extLst>
          </p:cNvPr>
          <p:cNvSpPr txBox="1"/>
          <p:nvPr/>
        </p:nvSpPr>
        <p:spPr>
          <a:xfrm>
            <a:off x="637469" y="137160"/>
            <a:ext cx="1420582" cy="364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i="1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글씨의 의미</a:t>
            </a:r>
            <a:endParaRPr lang="ko-KR" altLang="ko-KR" sz="1800" kern="10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90ECE9-41D0-1511-2061-D02FCAD8287A}"/>
              </a:ext>
            </a:extLst>
          </p:cNvPr>
          <p:cNvSpPr txBox="1"/>
          <p:nvPr/>
        </p:nvSpPr>
        <p:spPr>
          <a:xfrm>
            <a:off x="838200" y="811530"/>
            <a:ext cx="5387627" cy="53654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latinLnBrk="0">
              <a:lnSpc>
                <a:spcPct val="150000"/>
              </a:lnSpc>
              <a:spcAft>
                <a:spcPts val="600"/>
              </a:spcAft>
            </a:pPr>
            <a:endParaRPr lang="en-US" altLang="ko-KR" sz="2000" dirty="0">
              <a:solidFill>
                <a:srgbClr val="FFFFFF"/>
              </a:solidFill>
            </a:endParaRPr>
          </a:p>
          <a:p>
            <a:pPr indent="-228600" latinLnBrk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FFFFF"/>
                </a:solidFill>
              </a:rPr>
              <a:t> 제목의 </a:t>
            </a:r>
            <a:r>
              <a:rPr lang="en-US" altLang="ko-KR" sz="2000" dirty="0">
                <a:solidFill>
                  <a:srgbClr val="FFFFFF"/>
                </a:solidFill>
              </a:rPr>
              <a:t>Drowning brush</a:t>
            </a:r>
            <a:r>
              <a:rPr lang="ko-KR" altLang="en-US" sz="2000" dirty="0">
                <a:solidFill>
                  <a:srgbClr val="FFFFFF"/>
                </a:solidFill>
              </a:rPr>
              <a:t>는 언젠가 파도에 잠겨 그림에 닿지 못할 순간을 준비하는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  <a:r>
              <a:rPr lang="ko-KR" altLang="en-US" sz="2000" dirty="0">
                <a:solidFill>
                  <a:srgbClr val="FFFFFF"/>
                </a:solidFill>
              </a:rPr>
              <a:t>즉 온 힘을 다해 그림과 작별하는 주인공을 상징한다</a:t>
            </a:r>
            <a:r>
              <a:rPr lang="en-US" altLang="ko-KR" sz="2000" dirty="0">
                <a:solidFill>
                  <a:srgbClr val="FFFFFF"/>
                </a:solidFill>
              </a:rPr>
              <a:t>.</a:t>
            </a:r>
          </a:p>
          <a:p>
            <a:pPr indent="-228600" latinLnBrk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FFFFFF"/>
              </a:solidFill>
            </a:endParaRPr>
          </a:p>
          <a:p>
            <a:pPr indent="-228600" latinLnBrk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FFFFF"/>
                </a:solidFill>
              </a:rPr>
              <a:t>개봉일은 크리스마스 이틀 전으로 정했습니다</a:t>
            </a:r>
            <a:r>
              <a:rPr lang="en-US" altLang="ko-KR" sz="2000" dirty="0">
                <a:solidFill>
                  <a:srgbClr val="FFFFFF"/>
                </a:solidFill>
              </a:rPr>
              <a:t>. </a:t>
            </a:r>
            <a:r>
              <a:rPr lang="ko-KR" altLang="en-US" sz="2000" dirty="0">
                <a:solidFill>
                  <a:srgbClr val="FFFFFF"/>
                </a:solidFill>
              </a:rPr>
              <a:t>멀어 보여도</a:t>
            </a:r>
            <a:r>
              <a:rPr lang="en-US" altLang="ko-KR" sz="2000" dirty="0">
                <a:solidFill>
                  <a:srgbClr val="FFFFFF"/>
                </a:solidFill>
              </a:rPr>
              <a:t> </a:t>
            </a:r>
            <a:r>
              <a:rPr lang="ko-KR" altLang="en-US" sz="2000" dirty="0">
                <a:solidFill>
                  <a:srgbClr val="FFFFFF"/>
                </a:solidFill>
              </a:rPr>
              <a:t>시간이 지나면 파도가 밀려오듯이 다가온다는 의미를 표현했습니다</a:t>
            </a:r>
            <a:r>
              <a:rPr lang="en-US" altLang="ko-KR" sz="2000" dirty="0">
                <a:solidFill>
                  <a:srgbClr val="FFFFFF"/>
                </a:solidFill>
              </a:rPr>
              <a:t>.</a:t>
            </a:r>
          </a:p>
          <a:p>
            <a:pPr indent="-228600" latinLnBrk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FFFFFF"/>
              </a:solidFill>
            </a:endParaRPr>
          </a:p>
          <a:p>
            <a:pPr indent="-228600" latinLnBrk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FFFFFF"/>
                </a:solidFill>
              </a:rPr>
              <a:t> </a:t>
            </a:r>
            <a:r>
              <a:rPr lang="ko-KR" altLang="en-US" sz="2000" dirty="0">
                <a:solidFill>
                  <a:srgbClr val="FFFFFF"/>
                </a:solidFill>
              </a:rPr>
              <a:t>감독의 이름은 감명 깊게 봤던 영화</a:t>
            </a:r>
            <a:endParaRPr lang="en-US" altLang="ko-KR" sz="2000" dirty="0">
              <a:solidFill>
                <a:srgbClr val="FFFFFF"/>
              </a:solidFill>
            </a:endParaRPr>
          </a:p>
          <a:p>
            <a:pPr latinLnBrk="0">
              <a:lnSpc>
                <a:spcPct val="150000"/>
              </a:lnSpc>
              <a:spcAft>
                <a:spcPts val="600"/>
              </a:spcAft>
            </a:pPr>
            <a:r>
              <a:rPr lang="en-US" altLang="ko-KR" sz="2000" dirty="0">
                <a:solidFill>
                  <a:srgbClr val="FFFFFF"/>
                </a:solidFill>
              </a:rPr>
              <a:t>”</a:t>
            </a:r>
            <a:r>
              <a:rPr lang="ko-KR" altLang="en-US" sz="2000" dirty="0">
                <a:solidFill>
                  <a:srgbClr val="FFFFFF"/>
                </a:solidFill>
              </a:rPr>
              <a:t> 푸 다시 만나 행복해</a:t>
            </a:r>
            <a:r>
              <a:rPr lang="en-US" altLang="ko-KR" sz="2000" dirty="0">
                <a:solidFill>
                  <a:srgbClr val="FFFFFF"/>
                </a:solidFill>
              </a:rPr>
              <a:t>”</a:t>
            </a:r>
            <a:r>
              <a:rPr lang="ko-KR" altLang="en-US" sz="2000" dirty="0">
                <a:solidFill>
                  <a:srgbClr val="FFFFFF"/>
                </a:solidFill>
              </a:rPr>
              <a:t>의 감독 이름에서 가져왔습니다</a:t>
            </a:r>
            <a:r>
              <a:rPr lang="en-US" altLang="ko-KR" sz="2000" dirty="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8744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무척추동물이(가) 표시된 사진&#10;&#10;자동 생성된 설명">
            <a:extLst>
              <a:ext uri="{FF2B5EF4-FFF2-40B4-BE49-F238E27FC236}">
                <a16:creationId xmlns:a16="http://schemas.microsoft.com/office/drawing/2014/main" id="{D9A6B50A-9666-2152-708F-8056639759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40987"/>
            <a:ext cx="12192000" cy="6858000"/>
          </a:xfrm>
          <a:prstGeom prst="rect">
            <a:avLst/>
          </a:prstGeom>
        </p:spPr>
      </p:pic>
      <p:pic>
        <p:nvPicPr>
          <p:cNvPr id="6" name="그림 5" descr="텍스트, 페인팅, 물, 그림이(가) 표시된 사진&#10;&#10;자동 생성된 설명">
            <a:extLst>
              <a:ext uri="{FF2B5EF4-FFF2-40B4-BE49-F238E27FC236}">
                <a16:creationId xmlns:a16="http://schemas.microsoft.com/office/drawing/2014/main" id="{AE6D84CE-8E87-4974-F3A8-1ADCE8600C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837" y="0"/>
            <a:ext cx="68563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3497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무척추동물이(가) 표시된 사진&#10;&#10;자동 생성된 설명">
            <a:extLst>
              <a:ext uri="{FF2B5EF4-FFF2-40B4-BE49-F238E27FC236}">
                <a16:creationId xmlns:a16="http://schemas.microsoft.com/office/drawing/2014/main" id="{D9A6B50A-9666-2152-708F-8056639759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62D2FD-9118-DF22-A84F-9811C74297BF}"/>
              </a:ext>
            </a:extLst>
          </p:cNvPr>
          <p:cNvSpPr txBox="1"/>
          <p:nvPr/>
        </p:nvSpPr>
        <p:spPr>
          <a:xfrm>
            <a:off x="3449719" y="2901991"/>
            <a:ext cx="51235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THANK YOU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D44473-FA10-7D53-D6EB-6C09D0661F5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809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12032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85AD9A1-C6CD-390A-EC4C-B0EF5C170030}"/>
              </a:ext>
            </a:extLst>
          </p:cNvPr>
          <p:cNvSpPr/>
          <p:nvPr/>
        </p:nvSpPr>
        <p:spPr>
          <a:xfrm>
            <a:off x="5956434" y="365761"/>
            <a:ext cx="6235566" cy="6103620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장르</a:t>
            </a:r>
            <a:endParaRPr lang="en-US" altLang="ko-KR" sz="2400" b="1" dirty="0">
              <a:latin typeface="+mn-ea"/>
              <a:cs typeface="Cavolini" panose="03000502040302020204" pitchFamily="66" charset="0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판타지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드라마</a:t>
            </a:r>
            <a:endParaRPr lang="en-US" altLang="ko-KR" sz="2000" dirty="0">
              <a:solidFill>
                <a:schemeClr val="tx1"/>
              </a:solidFill>
              <a:latin typeface="+mn-ea"/>
              <a:cs typeface="Cavolini" panose="03000502040302020204" pitchFamily="66" charset="0"/>
            </a:endParaRPr>
          </a:p>
          <a:p>
            <a:pPr algn="ctr"/>
            <a:endParaRPr lang="en-US" altLang="ko-KR" sz="2000" dirty="0">
              <a:solidFill>
                <a:schemeClr val="tx1"/>
              </a:solidFill>
              <a:latin typeface="+mn-ea"/>
              <a:cs typeface="Cavolini" panose="03000502040302020204" pitchFamily="66" charset="0"/>
            </a:endParaRP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주인공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 </a:t>
            </a: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직업은 화가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.</a:t>
            </a:r>
          </a:p>
          <a:p>
            <a:pPr algn="ctr"/>
            <a:endParaRPr lang="en-US" altLang="ko-KR" sz="2000" dirty="0">
              <a:solidFill>
                <a:schemeClr val="tx1"/>
              </a:solidFill>
              <a:latin typeface="+mn-ea"/>
              <a:cs typeface="Cavolini" panose="03000502040302020204" pitchFamily="66" charset="0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긍정적이고 적당한 끈기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적당히 부지런한 성격</a:t>
            </a:r>
            <a:endParaRPr lang="en-US" altLang="ko-KR" sz="2000" dirty="0">
              <a:solidFill>
                <a:schemeClr val="tx1"/>
              </a:solidFill>
              <a:latin typeface="+mn-ea"/>
              <a:cs typeface="Cavolini" panose="03000502040302020204" pitchFamily="66" charset="0"/>
            </a:endParaRPr>
          </a:p>
          <a:p>
            <a:pPr algn="ctr"/>
            <a:endParaRPr lang="en-US" altLang="ko-KR" sz="2000" dirty="0">
              <a:solidFill>
                <a:schemeClr val="tx1"/>
              </a:solidFill>
              <a:latin typeface="+mn-ea"/>
              <a:cs typeface="Cavolini" panose="03000502040302020204" pitchFamily="66" charset="0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그림을 좋아했기에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화가를 직업으로 택했지만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,  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잘 풀리지는 않음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.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 </a:t>
            </a: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좋아했던 일이 직업이 되자 처음만큼의 열정은 어느새 사라진 상태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.</a:t>
            </a:r>
          </a:p>
          <a:p>
            <a:pPr algn="ctr"/>
            <a:endParaRPr lang="en-US" altLang="ko-KR" sz="2000" dirty="0">
              <a:solidFill>
                <a:schemeClr val="tx1"/>
              </a:solidFill>
              <a:latin typeface="+mn-ea"/>
              <a:cs typeface="Cavolini" panose="03000502040302020204" pitchFamily="66" charset="0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관성으로 인해 그림을 그리는지 좋아해서 그렸던 건지 희미해짐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.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 </a:t>
            </a:r>
            <a:r>
              <a:rPr lang="ko-KR" altLang="en-US" sz="2000" dirty="0">
                <a:latin typeface="+mn-ea"/>
                <a:cs typeface="Cavolini" panose="03000502040302020204" pitchFamily="66" charset="0"/>
              </a:rPr>
              <a:t>여전히 그림에 대한 고민이 많음</a:t>
            </a:r>
            <a:r>
              <a:rPr lang="en-US" altLang="ko-KR" sz="2000" dirty="0">
                <a:latin typeface="+mn-ea"/>
                <a:cs typeface="Cavolini" panose="03000502040302020204" pitchFamily="66" charset="0"/>
              </a:rPr>
              <a:t>.</a:t>
            </a:r>
            <a:endParaRPr lang="ko-KR" altLang="en-US" sz="2000" dirty="0">
              <a:solidFill>
                <a:schemeClr val="tx1"/>
              </a:solidFill>
              <a:latin typeface="+mn-ea"/>
              <a:cs typeface="Cavolini" panose="03000502040302020204" pitchFamily="66" charset="0"/>
            </a:endParaRPr>
          </a:p>
          <a:p>
            <a:pPr algn="ctr"/>
            <a:endParaRPr lang="ko-KR" altLang="en-US" dirty="0"/>
          </a:p>
        </p:txBody>
      </p:sp>
      <p:pic>
        <p:nvPicPr>
          <p:cNvPr id="15" name="그림 14" descr="의류, 사람, 예술, 인간의 얼굴이(가) 표시된 사진&#10;&#10;자동 생성된 설명">
            <a:extLst>
              <a:ext uri="{FF2B5EF4-FFF2-40B4-BE49-F238E27FC236}">
                <a16:creationId xmlns:a16="http://schemas.microsoft.com/office/drawing/2014/main" id="{C0282EE7-2C39-BBED-21A5-6D38A8C3CC5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3" y="365760"/>
            <a:ext cx="5725828" cy="572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630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12032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85AD9A1-C6CD-390A-EC4C-B0EF5C170030}"/>
              </a:ext>
            </a:extLst>
          </p:cNvPr>
          <p:cNvSpPr/>
          <p:nvPr/>
        </p:nvSpPr>
        <p:spPr>
          <a:xfrm>
            <a:off x="5956434" y="285750"/>
            <a:ext cx="6235566" cy="5747681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평소와 다를 바 없던 날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몸에 이상을 느낀 화가는 병원에 방문해 뜻밖의 진단을 받는다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“</a:t>
            </a:r>
            <a:r>
              <a:rPr lang="ko-KR" altLang="en-US" sz="2000" dirty="0" err="1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알츠하이머성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 치매” “기대 여명 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4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년” 그 이외의 내용은 머리에 들어오지 않았다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2000" dirty="0">
              <a:solidFill>
                <a:schemeClr val="tx1"/>
              </a:solidFill>
              <a:latin typeface="+mn-ea"/>
              <a:cs typeface="Cavolini" panose="03000502040302020204" pitchFamily="66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화가는 올 게 왔다고 생각했다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. 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다만 이런 형태는 예상하지 못했다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인생은 유한하며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그 마지막이 생각보다 빨리 찾아왔다는 걸 실감한 화가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. 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목숨의 길이는 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4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년이지만 언제까지 화가로 살 수 있을지는 모른다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2" name="그림 1" descr="실내, 사람, 의류, 인간의 얼굴이(가) 표시된 사진&#10;&#10;자동 생성된 설명">
            <a:extLst>
              <a:ext uri="{FF2B5EF4-FFF2-40B4-BE49-F238E27FC236}">
                <a16:creationId xmlns:a16="http://schemas.microsoft.com/office/drawing/2014/main" id="{AC8E4308-D054-26C8-84B6-C618A70F52F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52" y="470238"/>
            <a:ext cx="5747682" cy="574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44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12032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85AD9A1-C6CD-390A-EC4C-B0EF5C170030}"/>
              </a:ext>
            </a:extLst>
          </p:cNvPr>
          <p:cNvSpPr/>
          <p:nvPr/>
        </p:nvSpPr>
        <p:spPr>
          <a:xfrm>
            <a:off x="5956434" y="1323975"/>
            <a:ext cx="6235566" cy="3203909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그림 속에 잃어버린 기억들이 나타나는 걸 보며 화가는 그릴 수 있을 때까지 그림을 그리기로 결심한다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. 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점점 사라지는 시간을 자신만의 방식으로 남기기 시작한다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. 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가끔씩 잊은 기억이 돌아오면 더 열중한다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cs typeface="Cavolini" panose="03000502040302020204" pitchFamily="66" charset="0"/>
              </a:rPr>
              <a:t>..</a:t>
            </a:r>
            <a:endParaRPr lang="ko-KR" altLang="en-US" sz="2000" dirty="0">
              <a:solidFill>
                <a:schemeClr val="tx1"/>
              </a:solidFill>
              <a:latin typeface="+mn-ea"/>
              <a:cs typeface="Cavolini" panose="03000502040302020204" pitchFamily="66" charset="0"/>
            </a:endParaRPr>
          </a:p>
          <a:p>
            <a:pPr algn="ctr"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6" name="그림 5" descr="실내, 페인팅, 의류, 가구이(가) 표시된 사진&#10;&#10;자동 생성된 설명">
            <a:extLst>
              <a:ext uri="{FF2B5EF4-FFF2-40B4-BE49-F238E27FC236}">
                <a16:creationId xmlns:a16="http://schemas.microsoft.com/office/drawing/2014/main" id="{B9A59A18-6664-4758-C92E-2F56A1E881F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2" y="445770"/>
            <a:ext cx="5772150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931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EC8B372-26F8-50F0-8849-4A8E8B5EE9B3}"/>
              </a:ext>
            </a:extLst>
          </p:cNvPr>
          <p:cNvSpPr/>
          <p:nvPr/>
        </p:nvSpPr>
        <p:spPr>
          <a:xfrm>
            <a:off x="825500" y="1333500"/>
            <a:ext cx="5270500" cy="4813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D41647B-7265-6B71-EE75-00BB781FE261}"/>
              </a:ext>
            </a:extLst>
          </p:cNvPr>
          <p:cNvSpPr/>
          <p:nvPr/>
        </p:nvSpPr>
        <p:spPr>
          <a:xfrm>
            <a:off x="1193800" y="4635502"/>
            <a:ext cx="4533900" cy="1193800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  <a:cs typeface="Cavolini" panose="03000502040302020204" pitchFamily="66" charset="0"/>
              </a:rPr>
              <a:t>1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  <a:cs typeface="Cavolini" panose="03000502040302020204" pitchFamily="66" charset="0"/>
              </a:rPr>
              <a:t>순위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  <a:cs typeface="Cavolini" panose="03000502040302020204" pitchFamily="66" charset="0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  <a:cs typeface="Cavolini" panose="03000502040302020204" pitchFamily="66" charset="0"/>
              </a:rPr>
              <a:t>기억 기록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  <a:cs typeface="Cavolini" panose="03000502040302020204" pitchFamily="66" charset="0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  <a:cs typeface="Cavolini" panose="03000502040302020204" pitchFamily="66" charset="0"/>
              </a:rPr>
              <a:t>그림 그리기</a:t>
            </a:r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81E98A8-5D72-CCC1-EFB5-FAEE3248A78C}"/>
              </a:ext>
            </a:extLst>
          </p:cNvPr>
          <p:cNvGrpSpPr/>
          <p:nvPr/>
        </p:nvGrpSpPr>
        <p:grpSpPr>
          <a:xfrm>
            <a:off x="1220718" y="1663700"/>
            <a:ext cx="708164" cy="4483100"/>
            <a:chOff x="1220718" y="1663700"/>
            <a:chExt cx="708164" cy="44831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A3B02B2-3A67-3E1F-7466-7074C77C7E49}"/>
                </a:ext>
              </a:extLst>
            </p:cNvPr>
            <p:cNvSpPr/>
            <p:nvPr/>
          </p:nvSpPr>
          <p:spPr>
            <a:xfrm>
              <a:off x="1393963" y="1663700"/>
              <a:ext cx="345936" cy="41656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이등변 삼각형 38">
              <a:extLst>
                <a:ext uri="{FF2B5EF4-FFF2-40B4-BE49-F238E27FC236}">
                  <a16:creationId xmlns:a16="http://schemas.microsoft.com/office/drawing/2014/main" id="{338BD2FC-64ED-B995-7B18-4FE540E1EF48}"/>
                </a:ext>
              </a:extLst>
            </p:cNvPr>
            <p:cNvSpPr/>
            <p:nvPr/>
          </p:nvSpPr>
          <p:spPr>
            <a:xfrm flipV="1">
              <a:off x="1220718" y="5829301"/>
              <a:ext cx="708164" cy="317499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D4CE3FA-1382-F747-7F20-573279A09A10}"/>
              </a:ext>
            </a:extLst>
          </p:cNvPr>
          <p:cNvSpPr/>
          <p:nvPr/>
        </p:nvSpPr>
        <p:spPr>
          <a:xfrm>
            <a:off x="1193800" y="1663700"/>
            <a:ext cx="4533900" cy="1193800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800" dirty="0">
              <a:solidFill>
                <a:schemeClr val="tx1"/>
              </a:solidFill>
              <a:latin typeface="+mj-ea"/>
              <a:ea typeface="+mj-ea"/>
              <a:cs typeface="Cavolini" panose="03000502040302020204" pitchFamily="66" charset="0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+mj-ea"/>
              <a:ea typeface="+mj-ea"/>
              <a:cs typeface="Cavolini" panose="03000502040302020204" pitchFamily="66" charset="0"/>
            </a:endParaRPr>
          </a:p>
          <a:p>
            <a:pPr algn="ctr"/>
            <a:r>
              <a:rPr lang="en-US" altLang="ko-KR" sz="1800" dirty="0">
                <a:solidFill>
                  <a:schemeClr val="tx1"/>
                </a:solidFill>
                <a:latin typeface="+mj-ea"/>
                <a:ea typeface="+mj-ea"/>
                <a:cs typeface="Cavolini" panose="03000502040302020204" pitchFamily="66" charset="0"/>
              </a:rPr>
              <a:t>3</a:t>
            </a:r>
            <a:r>
              <a:rPr lang="ko-KR" altLang="en-US" sz="1800" dirty="0">
                <a:solidFill>
                  <a:schemeClr val="tx1"/>
                </a:solidFill>
                <a:latin typeface="+mj-ea"/>
                <a:ea typeface="+mj-ea"/>
                <a:cs typeface="Cavolini" panose="03000502040302020204" pitchFamily="66" charset="0"/>
              </a:rPr>
              <a:t>순위</a:t>
            </a:r>
            <a:endParaRPr lang="en-US" altLang="ko-KR" sz="1800" dirty="0">
              <a:solidFill>
                <a:schemeClr val="tx1"/>
              </a:solidFill>
              <a:latin typeface="+mj-ea"/>
              <a:ea typeface="+mj-ea"/>
              <a:cs typeface="Cavolini" panose="03000502040302020204" pitchFamily="66" charset="0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+mj-ea"/>
                <a:ea typeface="+mj-ea"/>
                <a:cs typeface="Cavolini" panose="03000502040302020204" pitchFamily="66" charset="0"/>
              </a:rPr>
              <a:t>후에 기록을 기억하지 못하더라도 절망하지 않기</a:t>
            </a:r>
            <a:r>
              <a:rPr lang="en-US" altLang="ko-KR" sz="1800" dirty="0">
                <a:solidFill>
                  <a:schemeClr val="tx1"/>
                </a:solidFill>
                <a:latin typeface="+mj-ea"/>
                <a:ea typeface="+mj-ea"/>
                <a:cs typeface="Cavolini" panose="03000502040302020204" pitchFamily="66" charset="0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+mj-ea"/>
                <a:ea typeface="+mj-ea"/>
                <a:cs typeface="Cavolini" panose="03000502040302020204" pitchFamily="66" charset="0"/>
              </a:rPr>
              <a:t>즉 망각 자체에 절망하며 시간을 낭비하지 않기</a:t>
            </a:r>
            <a:r>
              <a:rPr lang="en-US" altLang="ko-KR" sz="1800" dirty="0">
                <a:solidFill>
                  <a:schemeClr val="tx1"/>
                </a:solidFill>
                <a:latin typeface="+mj-ea"/>
                <a:ea typeface="+mj-ea"/>
                <a:cs typeface="Cavolini" panose="03000502040302020204" pitchFamily="66" charset="0"/>
              </a:rPr>
              <a:t>.</a:t>
            </a:r>
            <a:endParaRPr lang="ko-KR" altLang="en-US" dirty="0"/>
          </a:p>
          <a:p>
            <a:pPr algn="ctr"/>
            <a:endParaRPr lang="ko-KR" altLang="en-US" sz="1800" dirty="0">
              <a:solidFill>
                <a:schemeClr val="tx1"/>
              </a:solidFill>
              <a:latin typeface="+mj-ea"/>
              <a:ea typeface="+mj-ea"/>
              <a:cs typeface="Cavolini" panose="03000502040302020204" pitchFamily="66" charset="0"/>
            </a:endParaRPr>
          </a:p>
          <a:p>
            <a:pPr algn="ctr"/>
            <a:endParaRPr lang="ko-KR" altLang="en-US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5CB9B75-E94B-0576-4F23-B68E7AFFC9B6}"/>
              </a:ext>
            </a:extLst>
          </p:cNvPr>
          <p:cNvSpPr/>
          <p:nvPr/>
        </p:nvSpPr>
        <p:spPr>
          <a:xfrm>
            <a:off x="1193800" y="3149601"/>
            <a:ext cx="4533900" cy="1193800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  <a:cs typeface="Cavolini" panose="03000502040302020204" pitchFamily="66" charset="0"/>
              </a:rPr>
              <a:t>2</a:t>
            </a:r>
            <a:r>
              <a:rPr lang="ko-KR" altLang="en-US" sz="1800" dirty="0">
                <a:solidFill>
                  <a:schemeClr val="tx1"/>
                </a:solidFill>
                <a:latin typeface="+mj-ea"/>
                <a:ea typeface="+mj-ea"/>
                <a:cs typeface="Cavolini" panose="03000502040302020204" pitchFamily="66" charset="0"/>
              </a:rPr>
              <a:t>순위</a:t>
            </a:r>
            <a:endParaRPr lang="en-US" altLang="ko-KR" sz="1800" dirty="0">
              <a:solidFill>
                <a:schemeClr val="tx1"/>
              </a:solidFill>
              <a:latin typeface="+mj-ea"/>
              <a:ea typeface="+mj-ea"/>
              <a:cs typeface="Cavolini" panose="03000502040302020204" pitchFamily="66" charset="0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+mj-ea"/>
                <a:ea typeface="+mj-ea"/>
                <a:cs typeface="Cavolini" panose="03000502040302020204" pitchFamily="66" charset="0"/>
              </a:rPr>
              <a:t>기록을 보고 기억 회상</a:t>
            </a:r>
            <a:endParaRPr lang="ko-KR" altLang="en-US" dirty="0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ECD3E47C-6CD2-75A6-AB73-7E3BB33740BE}"/>
              </a:ext>
            </a:extLst>
          </p:cNvPr>
          <p:cNvCxnSpPr/>
          <p:nvPr/>
        </p:nvCxnSpPr>
        <p:spPr>
          <a:xfrm>
            <a:off x="6096000" y="3148199"/>
            <a:ext cx="51562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9933245-669F-18B5-8936-0FA4BEC44776}"/>
              </a:ext>
            </a:extLst>
          </p:cNvPr>
          <p:cNvSpPr txBox="1"/>
          <p:nvPr/>
        </p:nvSpPr>
        <p:spPr>
          <a:xfrm>
            <a:off x="6321286" y="2470634"/>
            <a:ext cx="2238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화가의 우선순위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E31D278-B6E8-AF53-1BBA-D3FF6D29A2D2}"/>
              </a:ext>
            </a:extLst>
          </p:cNvPr>
          <p:cNvSpPr txBox="1"/>
          <p:nvPr/>
        </p:nvSpPr>
        <p:spPr>
          <a:xfrm>
            <a:off x="6321286" y="3416520"/>
            <a:ext cx="49309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그동안의 그림은 누군가 알아봐 주길 바라며 그렸지만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algn="just"/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이제는 자신조차 모를 정도로 다르게 그리는 그림을 그리게 된다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algn="just"/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그래서 일부러 이름도 기법도 다르게 바꾸며 기억들을 기록한다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89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12032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85AD9A1-C6CD-390A-EC4C-B0EF5C170030}"/>
              </a:ext>
            </a:extLst>
          </p:cNvPr>
          <p:cNvSpPr/>
          <p:nvPr/>
        </p:nvSpPr>
        <p:spPr>
          <a:xfrm>
            <a:off x="5956434" y="1323975"/>
            <a:ext cx="6235566" cy="3203909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자신이 그린 그림을 구별하지 못해도 그 그림을 보고 영감을 받는다</a:t>
            </a:r>
            <a:r>
              <a:rPr lang="en-US" altLang="ko-KR" dirty="0"/>
              <a:t>. </a:t>
            </a:r>
            <a:r>
              <a:rPr lang="ko-KR" altLang="en-US" dirty="0"/>
              <a:t>그렇게 짧게 나마 쌓인 기억을 섞어</a:t>
            </a:r>
            <a:r>
              <a:rPr lang="en-US" altLang="ko-KR" dirty="0"/>
              <a:t> </a:t>
            </a:r>
            <a:r>
              <a:rPr lang="ko-KR" altLang="en-US" dirty="0"/>
              <a:t>그림을 그린다</a:t>
            </a:r>
            <a:r>
              <a:rPr lang="en-US" altLang="ko-KR" dirty="0"/>
              <a:t>.</a:t>
            </a:r>
          </a:p>
          <a:p>
            <a:pPr algn="ctr">
              <a:lnSpc>
                <a:spcPct val="150000"/>
              </a:lnSpc>
            </a:pP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  이 영화는 화가로서 생을 이어가며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동시에 삶과의 이별을 준비하는 과정을 담은 영화다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8" name="그림 7" descr="의류, 벽, 실내, 가구이(가) 표시된 사진&#10;&#10;자동 생성된 설명">
            <a:extLst>
              <a:ext uri="{FF2B5EF4-FFF2-40B4-BE49-F238E27FC236}">
                <a16:creationId xmlns:a16="http://schemas.microsoft.com/office/drawing/2014/main" id="{625104A7-A280-4656-0413-EBF19854809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9" y="445770"/>
            <a:ext cx="5789596" cy="578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98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명함이(가) 표시된 사진&#10;&#10;자동 생성된 설명">
            <a:extLst>
              <a:ext uri="{FF2B5EF4-FFF2-40B4-BE49-F238E27FC236}">
                <a16:creationId xmlns:a16="http://schemas.microsoft.com/office/drawing/2014/main" id="{F645740E-8636-FEBB-DFAF-2963D8C173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6C70646-6001-399E-F8AA-609F3F2699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37E0D411-78B1-E4CA-F4C3-02E7523AE579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C3FC4-5233-11C0-72D5-DCC6274AE223}"/>
              </a:ext>
            </a:extLst>
          </p:cNvPr>
          <p:cNvSpPr txBox="1"/>
          <p:nvPr/>
        </p:nvSpPr>
        <p:spPr>
          <a:xfrm>
            <a:off x="5362466" y="282341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2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AFEF0-15B1-5BD2-B36F-A9E9F6681D07}"/>
              </a:ext>
            </a:extLst>
          </p:cNvPr>
          <p:cNvSpPr txBox="1"/>
          <p:nvPr/>
        </p:nvSpPr>
        <p:spPr>
          <a:xfrm>
            <a:off x="4926453" y="3438435"/>
            <a:ext cx="2339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작업과정</a:t>
            </a:r>
          </a:p>
        </p:txBody>
      </p:sp>
    </p:spTree>
    <p:extLst>
      <p:ext uri="{BB962C8B-B14F-4D97-AF65-F5344CB8AC3E}">
        <p14:creationId xmlns:p14="http://schemas.microsoft.com/office/powerpoint/2010/main" val="3614704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작업 과정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53B2DD2-BF5C-4364-86E6-9CBF83BD2331}"/>
              </a:ext>
            </a:extLst>
          </p:cNvPr>
          <p:cNvSpPr/>
          <p:nvPr/>
        </p:nvSpPr>
        <p:spPr>
          <a:xfrm>
            <a:off x="3433612" y="1025972"/>
            <a:ext cx="4064606" cy="4064607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5FEC3B2-DB3D-9F19-F7B1-3B2262565E6C}"/>
              </a:ext>
            </a:extLst>
          </p:cNvPr>
          <p:cNvSpPr/>
          <p:nvPr/>
        </p:nvSpPr>
        <p:spPr>
          <a:xfrm>
            <a:off x="915713" y="2458243"/>
            <a:ext cx="1672706" cy="161735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F36F5A9-FF57-2865-4ED0-774CAE86F5C2}"/>
              </a:ext>
            </a:extLst>
          </p:cNvPr>
          <p:cNvSpPr/>
          <p:nvPr/>
        </p:nvSpPr>
        <p:spPr>
          <a:xfrm>
            <a:off x="8327345" y="2880068"/>
            <a:ext cx="2661578" cy="266157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FA02C9C-3446-F11B-D773-F164963650D6}"/>
              </a:ext>
            </a:extLst>
          </p:cNvPr>
          <p:cNvSpPr/>
          <p:nvPr/>
        </p:nvSpPr>
        <p:spPr>
          <a:xfrm>
            <a:off x="9027253" y="2880068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00DF064-57F2-440B-CCB8-54928D6225CB}"/>
              </a:ext>
            </a:extLst>
          </p:cNvPr>
          <p:cNvSpPr/>
          <p:nvPr/>
        </p:nvSpPr>
        <p:spPr>
          <a:xfrm>
            <a:off x="9027253" y="4295939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FC2A0-3BED-8F9E-0F57-8150986344F0}"/>
              </a:ext>
            </a:extLst>
          </p:cNvPr>
          <p:cNvSpPr/>
          <p:nvPr/>
        </p:nvSpPr>
        <p:spPr>
          <a:xfrm>
            <a:off x="4835034" y="1013130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B8FB484-4C07-E4C0-BA9C-EA45CE8025A1}"/>
              </a:ext>
            </a:extLst>
          </p:cNvPr>
          <p:cNvSpPr/>
          <p:nvPr/>
        </p:nvSpPr>
        <p:spPr>
          <a:xfrm>
            <a:off x="4835034" y="2429000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79740C5-53EF-F125-D554-63CE4E16948B}"/>
              </a:ext>
            </a:extLst>
          </p:cNvPr>
          <p:cNvSpPr/>
          <p:nvPr/>
        </p:nvSpPr>
        <p:spPr>
          <a:xfrm>
            <a:off x="4835034" y="3844871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7257A7-B799-EE07-1836-FA72B05010DA}"/>
              </a:ext>
            </a:extLst>
          </p:cNvPr>
          <p:cNvSpPr txBox="1"/>
          <p:nvPr/>
        </p:nvSpPr>
        <p:spPr>
          <a:xfrm flipH="1">
            <a:off x="915713" y="439975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단계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A1DB67-5369-26D3-A8FE-B91818C4DC5C}"/>
              </a:ext>
            </a:extLst>
          </p:cNvPr>
          <p:cNvSpPr txBox="1"/>
          <p:nvPr/>
        </p:nvSpPr>
        <p:spPr>
          <a:xfrm flipH="1">
            <a:off x="8813748" y="5965331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단계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13175-48B0-4A05-F017-4E2ED2ED2886}"/>
              </a:ext>
            </a:extLst>
          </p:cNvPr>
          <p:cNvSpPr txBox="1"/>
          <p:nvPr/>
        </p:nvSpPr>
        <p:spPr>
          <a:xfrm flipH="1">
            <a:off x="4621529" y="5437204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단계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63C5D8-B9FD-62AB-D60E-4FA3C42D6F82}"/>
              </a:ext>
            </a:extLst>
          </p:cNvPr>
          <p:cNvSpPr txBox="1"/>
          <p:nvPr/>
        </p:nvSpPr>
        <p:spPr>
          <a:xfrm flipH="1">
            <a:off x="907680" y="2995090"/>
            <a:ext cx="168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 소스 조율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F73211-BD0F-6627-C335-C59BF702EF5F}"/>
              </a:ext>
            </a:extLst>
          </p:cNvPr>
          <p:cNvSpPr txBox="1"/>
          <p:nvPr/>
        </p:nvSpPr>
        <p:spPr>
          <a:xfrm flipH="1">
            <a:off x="8813748" y="3225922"/>
            <a:ext cx="16887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배경 및 </a:t>
            </a:r>
            <a:endParaRPr lang="en-US" altLang="ko-KR" sz="2400" dirty="0"/>
          </a:p>
          <a:p>
            <a:pPr algn="ctr"/>
            <a:r>
              <a:rPr lang="ko-KR" altLang="en-US" sz="2400" dirty="0"/>
              <a:t>질감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BAF888-543A-B066-FF1F-BA22D65C391E}"/>
              </a:ext>
            </a:extLst>
          </p:cNvPr>
          <p:cNvSpPr txBox="1"/>
          <p:nvPr/>
        </p:nvSpPr>
        <p:spPr>
          <a:xfrm flipH="1">
            <a:off x="8813748" y="4740873"/>
            <a:ext cx="168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글씨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CDAAC0-DEEF-73CE-0E4D-01A4192A8F73}"/>
              </a:ext>
            </a:extLst>
          </p:cNvPr>
          <p:cNvSpPr txBox="1"/>
          <p:nvPr/>
        </p:nvSpPr>
        <p:spPr>
          <a:xfrm flipH="1">
            <a:off x="4621529" y="1457451"/>
            <a:ext cx="168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파도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CBD7C9-5754-B244-FBBD-FAF9ACAC3826}"/>
              </a:ext>
            </a:extLst>
          </p:cNvPr>
          <p:cNvSpPr txBox="1"/>
          <p:nvPr/>
        </p:nvSpPr>
        <p:spPr>
          <a:xfrm flipH="1">
            <a:off x="4621529" y="2880068"/>
            <a:ext cx="168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눈동자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3242A1-549D-B928-5788-C72A36514CA5}"/>
              </a:ext>
            </a:extLst>
          </p:cNvPr>
          <p:cNvSpPr txBox="1"/>
          <p:nvPr/>
        </p:nvSpPr>
        <p:spPr>
          <a:xfrm flipH="1">
            <a:off x="4613502" y="4306594"/>
            <a:ext cx="168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아이</a:t>
            </a:r>
          </a:p>
        </p:txBody>
      </p:sp>
    </p:spTree>
    <p:extLst>
      <p:ext uri="{BB962C8B-B14F-4D97-AF65-F5344CB8AC3E}">
        <p14:creationId xmlns:p14="http://schemas.microsoft.com/office/powerpoint/2010/main" val="872522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7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C9CC2"/>
      </a:accent1>
      <a:accent2>
        <a:srgbClr val="91BAD0"/>
      </a:accent2>
      <a:accent3>
        <a:srgbClr val="D7DBDC"/>
      </a:accent3>
      <a:accent4>
        <a:srgbClr val="D1CCC5"/>
      </a:accent4>
      <a:accent5>
        <a:srgbClr val="F5D8D3"/>
      </a:accent5>
      <a:accent6>
        <a:srgbClr val="C6BBCA"/>
      </a:accent6>
      <a:hlink>
        <a:srgbClr val="262626"/>
      </a:hlink>
      <a:folHlink>
        <a:srgbClr val="262626"/>
      </a:folHlink>
    </a:clrScheme>
    <a:fontScheme name="사용자 지정 3">
      <a:majorFont>
        <a:latin typeface="Pretendard Black"/>
        <a:ea typeface="Verdana"/>
        <a:cs typeface=""/>
      </a:majorFont>
      <a:minorFont>
        <a:latin typeface="Pretendard"/>
        <a:ea typeface="Microsoft GothicNeo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2239</TotalTime>
  <Words>937</Words>
  <Application>Microsoft Office PowerPoint</Application>
  <PresentationFormat>와이드스크린</PresentationFormat>
  <Paragraphs>166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Pretendard</vt:lpstr>
      <vt:lpstr>Pretendard Black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동민 김</cp:lastModifiedBy>
  <cp:revision>24</cp:revision>
  <dcterms:created xsi:type="dcterms:W3CDTF">2022-12-21T02:15:26Z</dcterms:created>
  <dcterms:modified xsi:type="dcterms:W3CDTF">2024-04-20T09:04:09Z</dcterms:modified>
</cp:coreProperties>
</file>